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5"/>
  </p:notesMasterIdLst>
  <p:sldIdLst>
    <p:sldId id="256" r:id="rId2"/>
    <p:sldId id="257" r:id="rId3"/>
    <p:sldId id="258" r:id="rId4"/>
    <p:sldId id="267" r:id="rId5"/>
    <p:sldId id="265" r:id="rId6"/>
    <p:sldId id="266" r:id="rId7"/>
    <p:sldId id="268" r:id="rId8"/>
    <p:sldId id="269" r:id="rId9"/>
    <p:sldId id="273" r:id="rId10"/>
    <p:sldId id="275" r:id="rId11"/>
    <p:sldId id="276" r:id="rId12"/>
    <p:sldId id="271" r:id="rId13"/>
    <p:sldId id="274" r:id="rId14"/>
    <p:sldId id="260" r:id="rId15"/>
    <p:sldId id="277" r:id="rId16"/>
    <p:sldId id="290" r:id="rId17"/>
    <p:sldId id="261" r:id="rId18"/>
    <p:sldId id="291" r:id="rId19"/>
    <p:sldId id="295" r:id="rId20"/>
    <p:sldId id="294" r:id="rId21"/>
    <p:sldId id="296" r:id="rId22"/>
    <p:sldId id="297" r:id="rId23"/>
    <p:sldId id="298" r:id="rId24"/>
    <p:sldId id="299" r:id="rId25"/>
    <p:sldId id="300" r:id="rId26"/>
    <p:sldId id="301" r:id="rId27"/>
    <p:sldId id="302" r:id="rId28"/>
    <p:sldId id="303" r:id="rId29"/>
    <p:sldId id="304"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2" r:id="rId43"/>
    <p:sldId id="293" r:id="rId44"/>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72" autoAdjust="0"/>
    <p:restoredTop sz="94660"/>
  </p:normalViewPr>
  <p:slideViewPr>
    <p:cSldViewPr>
      <p:cViewPr varScale="1">
        <p:scale>
          <a:sx n="73" d="100"/>
          <a:sy n="73" d="100"/>
        </p:scale>
        <p:origin x="-128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BE24DDC6-693A-4103-8B78-FCED132F9D25}" type="datetimeFigureOut">
              <a:rPr lang="fr-FR"/>
              <a:pPr>
                <a:defRPr/>
              </a:pPr>
              <a:t>18/10/2011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noProof="0" smtClean="0"/>
              <a:t>Modifiez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18371D32-627D-45A8-AE72-57C5FAB05C90}" type="slidenum">
              <a:rPr lang="fr-FR"/>
              <a:pPr>
                <a:defRPr/>
              </a:pPr>
              <a:t>‹#›</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E59338E8-524C-4D9E-804B-A9BA1C846E93}" type="slidenum">
              <a:rPr lang="fr-FR" sz="1200">
                <a:latin typeface="+mn-lt"/>
              </a:rPr>
              <a:pPr algn="r">
                <a:defRPr/>
              </a:pPr>
              <a:t>8</a:t>
            </a:fld>
            <a:endParaRPr lang="fr-FR" sz="1200">
              <a:latin typeface="+mn-lt"/>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096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z="1100" smtClean="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8B0CB199-14CC-4BF5-8911-6A9D10C8A142}" type="slidenum">
              <a:rPr lang="fr-FR" sz="1200">
                <a:latin typeface="+mn-lt"/>
              </a:rPr>
              <a:pPr algn="r">
                <a:defRPr/>
              </a:pPr>
              <a:t>21</a:t>
            </a:fld>
            <a:endParaRPr lang="fr-FR" sz="1200">
              <a:latin typeface="+mn-l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301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z="1100" smtClean="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9BCFAE0B-58A5-4121-B61E-DE8E983897AC}" type="slidenum">
              <a:rPr lang="fr-FR" sz="1200">
                <a:latin typeface="+mn-lt"/>
              </a:rPr>
              <a:pPr algn="r">
                <a:defRPr/>
              </a:pPr>
              <a:t>22</a:t>
            </a:fld>
            <a:endParaRPr lang="fr-FR" sz="1200">
              <a:latin typeface="+mn-l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505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z="1100" smtClean="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31BC8F84-3FFF-4BE2-A657-C52EBC9E6587}" type="slidenum">
              <a:rPr lang="fr-FR" sz="1200">
                <a:latin typeface="+mn-lt"/>
              </a:rPr>
              <a:pPr algn="r">
                <a:defRPr/>
              </a:pPr>
              <a:t>23</a:t>
            </a:fld>
            <a:endParaRPr lang="fr-FR" sz="1200">
              <a:latin typeface="+mn-lt"/>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710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z="1100" smtClean="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057C10DD-9785-432D-BFD2-2839E38EFF14}" type="slidenum">
              <a:rPr lang="fr-FR" sz="1200">
                <a:latin typeface="+mn-lt"/>
              </a:rPr>
              <a:pPr algn="r">
                <a:defRPr/>
              </a:pPr>
              <a:t>24</a:t>
            </a:fld>
            <a:endParaRPr lang="fr-FR" sz="1200">
              <a:latin typeface="+mn-lt"/>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915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z="1100" smtClean="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284D4096-CB90-4B67-996E-8F328B2B2D91}" type="slidenum">
              <a:rPr lang="fr-FR" sz="1200">
                <a:latin typeface="+mn-lt"/>
              </a:rPr>
              <a:pPr algn="r">
                <a:defRPr/>
              </a:pPr>
              <a:t>25</a:t>
            </a:fld>
            <a:endParaRPr lang="fr-FR" sz="1200">
              <a:latin typeface="+mn-lt"/>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120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z="1100" smtClean="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52EBC5C6-966A-4F99-999A-D74E6882B112}" type="slidenum">
              <a:rPr lang="fr-FR" sz="1200">
                <a:latin typeface="+mn-lt"/>
              </a:rPr>
              <a:pPr algn="r">
                <a:defRPr/>
              </a:pPr>
              <a:t>26</a:t>
            </a:fld>
            <a:endParaRPr lang="fr-FR" sz="1200">
              <a:latin typeface="+mn-lt"/>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325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z="1100" smtClean="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C6F0EB54-412C-4C54-83B5-1D1F64E0118F}" type="slidenum">
              <a:rPr lang="fr-FR" sz="1200">
                <a:latin typeface="+mn-lt"/>
              </a:rPr>
              <a:pPr algn="r">
                <a:defRPr/>
              </a:pPr>
              <a:t>27</a:t>
            </a:fld>
            <a:endParaRPr lang="fr-FR" sz="1200">
              <a:latin typeface="+mn-lt"/>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529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z="1100" smtClean="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0E079300-ECBD-4FC1-9B68-FFAFFAAE491B}" type="slidenum">
              <a:rPr lang="fr-FR" sz="1200">
                <a:latin typeface="+mn-lt"/>
              </a:rPr>
              <a:pPr algn="r">
                <a:defRPr/>
              </a:pPr>
              <a:t>28</a:t>
            </a:fld>
            <a:endParaRPr lang="fr-FR" sz="1200">
              <a:latin typeface="+mn-lt"/>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734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z="1100" smtClean="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02B0D072-7878-4767-98AB-FD841175C2F9}" type="slidenum">
              <a:rPr lang="fr-FR" sz="1200">
                <a:latin typeface="+mn-lt"/>
              </a:rPr>
              <a:pPr algn="r">
                <a:defRPr/>
              </a:pPr>
              <a:t>29</a:t>
            </a:fld>
            <a:endParaRPr lang="fr-FR" sz="1200">
              <a:latin typeface="+mn-lt"/>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6CA0A137-462A-4CED-A549-062B0E862415}" type="slidenum">
              <a:rPr lang="fr-FR" sz="1200">
                <a:latin typeface="+mn-lt"/>
              </a:rPr>
              <a:pPr algn="r">
                <a:defRPr/>
              </a:pPr>
              <a:t>30</a:t>
            </a:fld>
            <a:endParaRPr lang="fr-FR" sz="1200">
              <a:latin typeface="+mn-lt"/>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FA422827-D764-4F46-915D-133C62FC6A28}" type="slidenum">
              <a:rPr lang="fr-FR" sz="1200">
                <a:latin typeface="+mn-lt"/>
              </a:rPr>
              <a:pPr algn="r">
                <a:defRPr/>
              </a:pPr>
              <a:t>9</a:t>
            </a:fld>
            <a:endParaRPr lang="fr-FR" sz="1200">
              <a:latin typeface="+mn-l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B31051C4-A982-4BE7-9FFE-5E7CF1EC9891}" type="slidenum">
              <a:rPr lang="fr-FR" sz="1200">
                <a:latin typeface="+mn-lt"/>
              </a:rPr>
              <a:pPr algn="r">
                <a:defRPr/>
              </a:pPr>
              <a:t>31</a:t>
            </a:fld>
            <a:endParaRPr lang="fr-FR" sz="1200">
              <a:latin typeface="+mn-lt"/>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C9D572F0-8872-4268-BA59-F77D78DD77D6}" type="slidenum">
              <a:rPr lang="fr-FR" sz="1200">
                <a:latin typeface="+mn-lt"/>
              </a:rPr>
              <a:pPr algn="r">
                <a:defRPr/>
              </a:pPr>
              <a:t>32</a:t>
            </a:fld>
            <a:endParaRPr lang="fr-FR" sz="1200">
              <a:latin typeface="+mn-lt"/>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1F269DF7-2C98-4125-8315-6F70DDEE9B0F}" type="slidenum">
              <a:rPr lang="fr-FR" sz="1200">
                <a:latin typeface="+mn-lt"/>
              </a:rPr>
              <a:pPr algn="r">
                <a:defRPr/>
              </a:pPr>
              <a:t>33</a:t>
            </a:fld>
            <a:endParaRPr lang="fr-FR" sz="1200">
              <a:latin typeface="+mn-lt"/>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F8B510DD-11B4-41B8-BE22-FD8C49F2B065}" type="slidenum">
              <a:rPr lang="fr-FR" sz="1200">
                <a:latin typeface="+mn-lt"/>
              </a:rPr>
              <a:pPr algn="r">
                <a:defRPr/>
              </a:pPr>
              <a:t>34</a:t>
            </a:fld>
            <a:endParaRPr lang="fr-FR" sz="1200">
              <a:latin typeface="+mn-lt"/>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862AADED-05A5-42D6-888E-641DC5102D77}" type="slidenum">
              <a:rPr lang="fr-FR" sz="1200">
                <a:latin typeface="+mn-lt"/>
              </a:rPr>
              <a:pPr algn="r">
                <a:defRPr/>
              </a:pPr>
              <a:t>35</a:t>
            </a:fld>
            <a:endParaRPr lang="fr-FR" sz="1200">
              <a:latin typeface="+mn-lt"/>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FE57D770-A31A-4A61-9AD3-205AB58A5A9F}" type="slidenum">
              <a:rPr lang="fr-FR" sz="1200">
                <a:latin typeface="+mn-lt"/>
              </a:rPr>
              <a:pPr algn="r">
                <a:defRPr/>
              </a:pPr>
              <a:t>36</a:t>
            </a:fld>
            <a:endParaRPr lang="fr-FR" sz="1200">
              <a:latin typeface="+mn-lt"/>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EE63F9E4-7B47-4DF4-B2EB-6F9027A5F664}" type="slidenum">
              <a:rPr lang="fr-FR" sz="1200">
                <a:latin typeface="+mn-lt"/>
              </a:rPr>
              <a:pPr algn="r">
                <a:defRPr/>
              </a:pPr>
              <a:t>37</a:t>
            </a:fld>
            <a:endParaRPr lang="fr-FR" sz="1200">
              <a:latin typeface="+mn-lt"/>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F55F78DF-8FF0-45F2-98F2-C9F6BAC6D00B}" type="slidenum">
              <a:rPr lang="fr-FR" sz="1200">
                <a:latin typeface="+mn-lt"/>
              </a:rPr>
              <a:pPr algn="r">
                <a:defRPr/>
              </a:pPr>
              <a:t>38</a:t>
            </a:fld>
            <a:endParaRPr lang="fr-FR" sz="1200">
              <a:latin typeface="+mn-lt"/>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93B58B97-8A9D-49AE-852B-E66D7840277F}" type="slidenum">
              <a:rPr lang="fr-FR" sz="1200">
                <a:latin typeface="+mn-lt"/>
              </a:rPr>
              <a:pPr algn="r">
                <a:defRPr/>
              </a:pPr>
              <a:t>39</a:t>
            </a:fld>
            <a:endParaRPr lang="fr-FR" sz="1200">
              <a:latin typeface="+mn-lt"/>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47AFEBD8-770E-4EEF-BCCA-38FD791E8EBB}" type="slidenum">
              <a:rPr lang="fr-FR" sz="1200">
                <a:latin typeface="+mn-lt"/>
              </a:rPr>
              <a:pPr algn="r">
                <a:defRPr/>
              </a:pPr>
              <a:t>40</a:t>
            </a:fld>
            <a:endParaRPr lang="fr-FR" sz="1200">
              <a:latin typeface="+mn-l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38F17F2F-3D80-4B87-B720-BAB002C669D6}" type="slidenum">
              <a:rPr lang="fr-FR" sz="1200">
                <a:latin typeface="+mn-lt"/>
              </a:rPr>
              <a:pPr algn="r">
                <a:defRPr/>
              </a:pPr>
              <a:t>10</a:t>
            </a:fld>
            <a:endParaRPr lang="fr-FR" sz="1200">
              <a:latin typeface="+mn-lt"/>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3C5B6810-2556-4D34-932E-5C87463C2E3F}" type="slidenum">
              <a:rPr lang="fr-FR" sz="1200">
                <a:latin typeface="+mn-lt"/>
              </a:rPr>
              <a:pPr algn="r">
                <a:defRPr/>
              </a:pPr>
              <a:t>41</a:t>
            </a:fld>
            <a:endParaRPr lang="fr-FR" sz="1200">
              <a:latin typeface="+mn-lt"/>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FF601A11-155B-44ED-AB8D-29360F1AC822}" type="slidenum">
              <a:rPr lang="fr-FR" sz="1200">
                <a:latin typeface="+mn-lt"/>
              </a:rPr>
              <a:pPr algn="r">
                <a:defRPr/>
              </a:pPr>
              <a:t>42</a:t>
            </a:fld>
            <a:endParaRPr lang="fr-FR" sz="1200">
              <a:latin typeface="+mn-lt"/>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373D3A24-A257-492A-BE94-2CACA90BDD8F}" type="slidenum">
              <a:rPr lang="fr-FR" sz="1200">
                <a:latin typeface="+mn-lt"/>
              </a:rPr>
              <a:pPr algn="r">
                <a:defRPr/>
              </a:pPr>
              <a:t>43</a:t>
            </a:fld>
            <a:endParaRPr lang="fr-FR" sz="1200">
              <a:latin typeface="+mn-l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967E72D8-9CDE-43DD-BBE0-0553B987F647}" type="slidenum">
              <a:rPr lang="fr-FR" sz="1200">
                <a:latin typeface="+mn-lt"/>
              </a:rPr>
              <a:pPr algn="r">
                <a:defRPr/>
              </a:pPr>
              <a:t>11</a:t>
            </a:fld>
            <a:endParaRPr lang="fr-FR" sz="1200">
              <a:latin typeface="+mn-l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F630877C-8A32-4695-AF51-018366AD6684}" type="slidenum">
              <a:rPr lang="fr-FR" sz="1200">
                <a:latin typeface="+mn-lt"/>
              </a:rPr>
              <a:pPr algn="r">
                <a:defRPr/>
              </a:pPr>
              <a:t>12</a:t>
            </a:fld>
            <a:endParaRPr lang="fr-FR" sz="1200">
              <a:latin typeface="+mn-l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937E443D-1699-4F04-8436-B1B149AAEF89}" type="slidenum">
              <a:rPr lang="fr-FR" sz="1200">
                <a:latin typeface="+mn-lt"/>
              </a:rPr>
              <a:pPr algn="r">
                <a:defRPr/>
              </a:pPr>
              <a:t>13</a:t>
            </a:fld>
            <a:endParaRPr lang="fr-FR" sz="1200">
              <a:latin typeface="+mn-l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fontScale="92500"/>
          </a:bodyPr>
          <a:lstStyle/>
          <a:p>
            <a:pPr eaLnBrk="1" fontAlgn="auto" hangingPunct="1">
              <a:spcBef>
                <a:spcPts val="0"/>
              </a:spcBef>
              <a:spcAft>
                <a:spcPts val="0"/>
              </a:spcAft>
              <a:defRPr/>
            </a:pPr>
            <a:r>
              <a:rPr lang="fr-FR" dirty="0" smtClean="0"/>
              <a:t>Issu du protocole de discussion du 18 décembre 2007.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Chômage des jeunes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En 2007, trois ans après la sortie du système éducatif, presque un tiers des non diplômés</a:t>
            </a:r>
          </a:p>
          <a:p>
            <a:pPr eaLnBrk="1" fontAlgn="auto" hangingPunct="1">
              <a:spcBef>
                <a:spcPts val="0"/>
              </a:spcBef>
              <a:spcAft>
                <a:spcPts val="0"/>
              </a:spcAft>
              <a:defRPr/>
            </a:pPr>
            <a:r>
              <a:rPr lang="fr-FR" dirty="0" smtClean="0"/>
              <a:t>(32%) sont au chômage, contre seulement 17% pour les CAP-BEP et 13% pour les bacheliers</a:t>
            </a:r>
          </a:p>
          <a:p>
            <a:pPr eaLnBrk="1" fontAlgn="auto" hangingPunct="1">
              <a:spcBef>
                <a:spcPts val="0"/>
              </a:spcBef>
              <a:spcAft>
                <a:spcPts val="0"/>
              </a:spcAft>
              <a:defRPr/>
            </a:pPr>
            <a:r>
              <a:rPr lang="fr-FR" dirty="0" smtClean="0"/>
              <a:t>technologiques ou professionnels. </a:t>
            </a:r>
          </a:p>
          <a:p>
            <a:pPr eaLnBrk="1" fontAlgn="auto" hangingPunct="1">
              <a:spcBef>
                <a:spcPts val="0"/>
              </a:spcBef>
              <a:spcAft>
                <a:spcPts val="0"/>
              </a:spcAft>
              <a:defRPr/>
            </a:pPr>
            <a:r>
              <a:rPr lang="fr-FR" dirty="0" smtClean="0"/>
              <a:t>La part des jeunes en emploi qui n’est que de 58% pour les</a:t>
            </a:r>
          </a:p>
          <a:p>
            <a:pPr eaLnBrk="1" fontAlgn="auto" hangingPunct="1">
              <a:spcBef>
                <a:spcPts val="0"/>
              </a:spcBef>
              <a:spcAft>
                <a:spcPts val="0"/>
              </a:spcAft>
              <a:defRPr/>
            </a:pPr>
            <a:r>
              <a:rPr lang="fr-FR" dirty="0" smtClean="0"/>
              <a:t>sans diplôme, atteint les trois-quarts pour les niveaux V et IV diplômés (76 et 78%). La moitié</a:t>
            </a:r>
          </a:p>
          <a:p>
            <a:pPr eaLnBrk="1" fontAlgn="auto" hangingPunct="1">
              <a:spcBef>
                <a:spcPts val="0"/>
              </a:spcBef>
              <a:spcAft>
                <a:spcPts val="0"/>
              </a:spcAft>
              <a:defRPr/>
            </a:pPr>
            <a:r>
              <a:rPr lang="fr-FR" dirty="0" smtClean="0"/>
              <a:t>des jeunes non diplômés est en emploi précaire contre seulement un tiers des diplômés des</a:t>
            </a:r>
          </a:p>
          <a:p>
            <a:pPr eaLnBrk="1" fontAlgn="auto" hangingPunct="1">
              <a:spcBef>
                <a:spcPts val="0"/>
              </a:spcBef>
              <a:spcAft>
                <a:spcPts val="0"/>
              </a:spcAft>
              <a:defRPr/>
            </a:pPr>
            <a:r>
              <a:rPr lang="fr-FR" dirty="0" smtClean="0"/>
              <a:t>niveaux V et IV (37 et 35%). Enfin, la part des jeunes en emploi à temps partiel est de 19% pour</a:t>
            </a:r>
          </a:p>
          <a:p>
            <a:pPr eaLnBrk="1" fontAlgn="auto" hangingPunct="1">
              <a:spcBef>
                <a:spcPts val="0"/>
              </a:spcBef>
              <a:spcAft>
                <a:spcPts val="0"/>
              </a:spcAft>
              <a:defRPr/>
            </a:pPr>
            <a:r>
              <a:rPr lang="fr-FR" dirty="0" smtClean="0"/>
              <a:t>les jeunes sans diplôme contre 14% pour les autres.</a:t>
            </a:r>
          </a:p>
          <a:p>
            <a:pPr eaLnBrk="1" fontAlgn="auto" hangingPunct="1">
              <a:spcBef>
                <a:spcPts val="0"/>
              </a:spcBef>
              <a:spcAft>
                <a:spcPts val="0"/>
              </a:spcAft>
              <a:defRPr/>
            </a:pPr>
            <a:r>
              <a:rPr lang="fr-FR" dirty="0" smtClean="0"/>
              <a:t>De manière générale les CAP-BEP protègent moins contre le chômage que le baccalauréat</a:t>
            </a:r>
          </a:p>
          <a:p>
            <a:pPr eaLnBrk="1" fontAlgn="auto" hangingPunct="1">
              <a:spcBef>
                <a:spcPts val="0"/>
              </a:spcBef>
              <a:spcAft>
                <a:spcPts val="0"/>
              </a:spcAft>
              <a:defRPr/>
            </a:pPr>
            <a:r>
              <a:rPr lang="fr-FR" dirty="0" smtClean="0"/>
              <a:t>professionnel : pour les titulaires d’un CAP-BEP, le chômage à trois ans a progressé entre les</a:t>
            </a:r>
          </a:p>
          <a:p>
            <a:pPr eaLnBrk="1" fontAlgn="auto" hangingPunct="1">
              <a:spcBef>
                <a:spcPts val="0"/>
              </a:spcBef>
              <a:spcAft>
                <a:spcPts val="0"/>
              </a:spcAft>
              <a:defRPr/>
            </a:pPr>
            <a:r>
              <a:rPr lang="fr-FR" dirty="0" smtClean="0"/>
              <a:t>générations 2001 et 2004 pour atteindre 17%.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Actuellement, </a:t>
            </a:r>
          </a:p>
          <a:p>
            <a:pPr eaLnBrk="1" fontAlgn="auto" hangingPunct="1">
              <a:spcBef>
                <a:spcPts val="0"/>
              </a:spcBef>
              <a:spcAft>
                <a:spcPts val="0"/>
              </a:spcAft>
              <a:buFontTx/>
              <a:buChar char="-"/>
              <a:defRPr/>
            </a:pPr>
            <a:r>
              <a:rPr lang="fr-FR" dirty="0" smtClean="0"/>
              <a:t>entre 40 et 45% d’entrants en BEP poursuivent en bac pro</a:t>
            </a:r>
          </a:p>
          <a:p>
            <a:pPr eaLnBrk="1" fontAlgn="auto" hangingPunct="1">
              <a:spcBef>
                <a:spcPts val="0"/>
              </a:spcBef>
              <a:spcAft>
                <a:spcPts val="0"/>
              </a:spcAft>
              <a:buFontTx/>
              <a:buChar char="-"/>
              <a:defRPr/>
            </a:pPr>
            <a:r>
              <a:rPr lang="fr-FR" dirty="0" smtClean="0"/>
              <a:t>30 à 35 % obtiennent le baccalauréat</a:t>
            </a:r>
          </a:p>
          <a:p>
            <a:pPr eaLnBrk="1" fontAlgn="auto" hangingPunct="1">
              <a:spcBef>
                <a:spcPts val="0"/>
              </a:spcBef>
              <a:spcAft>
                <a:spcPts val="0"/>
              </a:spcAft>
              <a:buFontTx/>
              <a:buChar char="-"/>
              <a:defRPr/>
            </a:pPr>
            <a:r>
              <a:rPr lang="fr-FR" dirty="0" smtClean="0"/>
              <a:t>Éléments d’explication:</a:t>
            </a:r>
          </a:p>
          <a:p>
            <a:pPr lvl="1" eaLnBrk="1" fontAlgn="auto" hangingPunct="1">
              <a:spcBef>
                <a:spcPts val="0"/>
              </a:spcBef>
              <a:spcAft>
                <a:spcPts val="0"/>
              </a:spcAft>
              <a:buFontTx/>
              <a:buChar char="-"/>
              <a:defRPr/>
            </a:pPr>
            <a:r>
              <a:rPr lang="fr-FR" dirty="0" smtClean="0"/>
              <a:t>La carte des formations comprenant de BEP orphelins</a:t>
            </a:r>
          </a:p>
          <a:p>
            <a:pPr lvl="1" eaLnBrk="1" fontAlgn="auto" hangingPunct="1">
              <a:spcBef>
                <a:spcPts val="0"/>
              </a:spcBef>
              <a:spcAft>
                <a:spcPts val="0"/>
              </a:spcAft>
              <a:buFontTx/>
              <a:buChar char="-"/>
              <a:defRPr/>
            </a:pPr>
            <a:r>
              <a:rPr lang="fr-FR" dirty="0" smtClean="0"/>
              <a:t>BEP entendu comme un diplôme terminal</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62A96049-32DD-4CC4-AA90-D03AA225CC61}" type="slidenum">
              <a:rPr lang="fr-FR" sz="1200">
                <a:latin typeface="+mn-lt"/>
              </a:rPr>
              <a:pPr algn="r">
                <a:defRPr/>
              </a:pPr>
              <a:t>16</a:t>
            </a:fld>
            <a:endParaRPr lang="fr-FR" sz="120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6866"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z="1100" smtClean="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6B8D15C5-AC4A-4442-9F2B-641BD0A6B14F}" type="slidenum">
              <a:rPr lang="fr-FR" sz="1200">
                <a:latin typeface="+mn-lt"/>
              </a:rPr>
              <a:pPr algn="r">
                <a:defRPr/>
              </a:pPr>
              <a:t>19</a:t>
            </a:fld>
            <a:endParaRPr lang="fr-FR" sz="1200">
              <a:latin typeface="+mn-l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891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z="1100" smtClean="0"/>
          </a:p>
        </p:txBody>
      </p:sp>
      <p:sp>
        <p:nvSpPr>
          <p:cNvPr id="21508" name="Espace réservé du numéro de diapositive 3"/>
          <p:cNvSpPr txBox="1">
            <a:spLocks noGrp="1"/>
          </p:cNvSpPr>
          <p:nvPr/>
        </p:nvSpPr>
        <p:spPr bwMode="auto">
          <a:xfrm>
            <a:off x="3884613" y="8686800"/>
            <a:ext cx="2971800" cy="455613"/>
          </a:xfrm>
          <a:prstGeom prst="rect">
            <a:avLst/>
          </a:prstGeom>
          <a:noFill/>
          <a:ln>
            <a:miter lim="800000"/>
            <a:headEnd/>
            <a:tailEnd/>
          </a:ln>
        </p:spPr>
        <p:txBody>
          <a:bodyPr anchor="b"/>
          <a:lstStyle/>
          <a:p>
            <a:pPr algn="r">
              <a:defRPr/>
            </a:pPr>
            <a:fld id="{062FCCDD-47D1-49B5-A485-B7CFD6CB677B}" type="slidenum">
              <a:rPr lang="fr-FR" sz="1200">
                <a:latin typeface="+mn-lt"/>
              </a:rPr>
              <a:pPr algn="r">
                <a:defRPr/>
              </a:pPr>
              <a:t>20</a:t>
            </a:fld>
            <a:endParaRPr lang="fr-FR" sz="1200">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ight Triangle 6"/>
          <p:cNvSpPr/>
          <p:nvPr/>
        </p:nvSpPr>
        <p:spPr>
          <a:xfrm>
            <a:off x="0" y="2647950"/>
            <a:ext cx="3571875" cy="4210050"/>
          </a:xfrm>
          <a:prstGeom prst="rtTriangl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Freeform 7"/>
          <p:cNvSpPr/>
          <p:nvPr/>
        </p:nvSpPr>
        <p:spPr>
          <a:xfrm>
            <a:off x="-1588" y="-1588"/>
            <a:ext cx="9145588"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6">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rot="19140000">
            <a:off x="624189" y="1617709"/>
            <a:ext cx="6293750" cy="1204306"/>
          </a:xfrm>
        </p:spPr>
        <p:txBody>
          <a:bodyPr bIns="9144" anchor="b"/>
          <a:lstStyle>
            <a:lvl1pPr>
              <a:defRPr sz="3600" baseline="0">
                <a:solidFill>
                  <a:srgbClr val="C00000"/>
                </a:solidFill>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accent6">
                    <a:lumMod val="50000"/>
                  </a:schemeClr>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smtClean="0"/>
              <a:t>Click to edit Master subtitle style</a:t>
            </a:r>
            <a:endParaRPr lang="en-US" dirty="0"/>
          </a:p>
        </p:txBody>
      </p:sp>
      <p:sp>
        <p:nvSpPr>
          <p:cNvPr id="6" name="Date Placeholder 3"/>
          <p:cNvSpPr>
            <a:spLocks noGrp="1"/>
          </p:cNvSpPr>
          <p:nvPr>
            <p:ph type="dt" sz="half" idx="10"/>
          </p:nvPr>
        </p:nvSpPr>
        <p:spPr>
          <a:xfrm rot="19048361">
            <a:off x="509588" y="5835650"/>
            <a:ext cx="1616075" cy="220663"/>
          </a:xfrm>
        </p:spPr>
        <p:txBody>
          <a:bodyPr/>
          <a:lstStyle>
            <a:lvl1pPr>
              <a:defRPr>
                <a:solidFill>
                  <a:schemeClr val="bg1"/>
                </a:solidFill>
              </a:defRPr>
            </a:lvl1pPr>
          </a:lstStyle>
          <a:p>
            <a:pPr>
              <a:defRPr/>
            </a:pPr>
            <a:fld id="{67DD81C2-7CC4-4152-BC42-D4A4518E7059}" type="datetime1">
              <a:rPr lang="fr-FR"/>
              <a:pPr>
                <a:defRPr/>
              </a:pPr>
              <a:t>18/10/2011</a:t>
            </a:fld>
            <a:endParaRPr lang="fr-FR" dirty="0"/>
          </a:p>
        </p:txBody>
      </p:sp>
      <p:sp>
        <p:nvSpPr>
          <p:cNvPr id="7" name="Footer Placeholder 4"/>
          <p:cNvSpPr>
            <a:spLocks noGrp="1"/>
          </p:cNvSpPr>
          <p:nvPr>
            <p:ph type="ftr" sz="quarter" idx="11"/>
          </p:nvPr>
        </p:nvSpPr>
        <p:spPr/>
        <p:txBody>
          <a:bodyPr/>
          <a:lstStyle>
            <a:lvl1pPr>
              <a:defRPr sz="1600" b="1" cap="none">
                <a:solidFill>
                  <a:schemeClr val="accent6">
                    <a:lumMod val="50000"/>
                  </a:schemeClr>
                </a:solidFill>
                <a:latin typeface="+mn-lt"/>
                <a:cs typeface="Calibri" pitchFamily="34" charset="0"/>
              </a:defRPr>
            </a:lvl1pPr>
          </a:lstStyle>
          <a:p>
            <a:pPr>
              <a:defRPr/>
            </a:pPr>
            <a:r>
              <a:rPr lang="fr-FR"/>
              <a:t>PNP - Poitiers - 13 &amp; 14 octobre 2011</a:t>
            </a:r>
          </a:p>
        </p:txBody>
      </p:sp>
      <p:sp>
        <p:nvSpPr>
          <p:cNvPr id="8" name="Slide Number Placeholder 5"/>
          <p:cNvSpPr>
            <a:spLocks noGrp="1"/>
          </p:cNvSpPr>
          <p:nvPr>
            <p:ph type="sldNum" sz="quarter" idx="12"/>
          </p:nvPr>
        </p:nvSpPr>
        <p:spPr>
          <a:ln>
            <a:solidFill>
              <a:schemeClr val="bg1">
                <a:lumMod val="65000"/>
              </a:schemeClr>
            </a:solidFill>
          </a:ln>
        </p:spPr>
        <p:txBody>
          <a:bodyPr/>
          <a:lstStyle>
            <a:lvl1pPr>
              <a:defRPr>
                <a:solidFill>
                  <a:schemeClr val="accent6">
                    <a:lumMod val="50000"/>
                  </a:schemeClr>
                </a:solidFill>
              </a:defRPr>
            </a:lvl1pPr>
          </a:lstStyle>
          <a:p>
            <a:pPr>
              <a:defRPr/>
            </a:pPr>
            <a:fld id="{4A43B1A1-3696-4E19-A99F-39295529DA65}" type="slidenum">
              <a:rPr lang="fr-FR"/>
              <a:pPr>
                <a:defRPr/>
              </a:pPr>
              <a:t>‹#›</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solidFill>
                  <a:srgbClr val="C00000"/>
                </a:solidFill>
              </a:defRPr>
            </a:lvl1pPr>
          </a:lstStyle>
          <a:p>
            <a:r>
              <a:rPr lang="fr-FR" dirty="0" smtClean="0"/>
              <a:t>Modifiez le style du titre</a:t>
            </a:r>
            <a:endParaRPr lang="en-US" dirty="0"/>
          </a:p>
        </p:txBody>
      </p:sp>
      <p:sp>
        <p:nvSpPr>
          <p:cNvPr id="3" name="Content Placeholder 2"/>
          <p:cNvSpPr>
            <a:spLocks noGrp="1"/>
          </p:cNvSpPr>
          <p:nvPr>
            <p:ph idx="1"/>
          </p:nvPr>
        </p:nvSpPr>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4" name="Date Placeholder 3"/>
          <p:cNvSpPr>
            <a:spLocks noGrp="1"/>
          </p:cNvSpPr>
          <p:nvPr>
            <p:ph type="dt" sz="half" idx="10"/>
          </p:nvPr>
        </p:nvSpPr>
        <p:spPr/>
        <p:txBody>
          <a:bodyPr/>
          <a:lstStyle>
            <a:lvl1pPr>
              <a:defRPr/>
            </a:lvl1pPr>
          </a:lstStyle>
          <a:p>
            <a:pPr>
              <a:defRPr/>
            </a:pPr>
            <a:fld id="{A719AE98-6178-4AB4-9863-7BE78C1C2AD8}" type="datetime1">
              <a:rPr lang="fr-FR"/>
              <a:pPr>
                <a:defRPr/>
              </a:pPr>
              <a:t>18/10/2011</a:t>
            </a:fld>
            <a:endParaRPr lang="fr-FR"/>
          </a:p>
        </p:txBody>
      </p:sp>
      <p:sp>
        <p:nvSpPr>
          <p:cNvPr id="5" name="Footer Placeholder 4"/>
          <p:cNvSpPr>
            <a:spLocks noGrp="1"/>
          </p:cNvSpPr>
          <p:nvPr>
            <p:ph type="ftr" sz="quarter" idx="11"/>
          </p:nvPr>
        </p:nvSpPr>
        <p:spPr/>
        <p:txBody>
          <a:bodyPr/>
          <a:lstStyle>
            <a:lvl1pPr>
              <a:defRPr/>
            </a:lvl1pPr>
          </a:lstStyle>
          <a:p>
            <a:pPr>
              <a:defRPr/>
            </a:pPr>
            <a:r>
              <a:rPr lang="fr-FR"/>
              <a:t>PNP - Poitiers - 13 &amp; 14 octobre 2011</a:t>
            </a:r>
          </a:p>
        </p:txBody>
      </p:sp>
      <p:sp>
        <p:nvSpPr>
          <p:cNvPr id="6" name="Slide Number Placeholder 5"/>
          <p:cNvSpPr>
            <a:spLocks noGrp="1"/>
          </p:cNvSpPr>
          <p:nvPr>
            <p:ph type="sldNum" sz="quarter" idx="12"/>
          </p:nvPr>
        </p:nvSpPr>
        <p:spPr>
          <a:xfrm>
            <a:off x="8401050" y="6432550"/>
            <a:ext cx="438150" cy="349250"/>
          </a:xfrm>
          <a:ln>
            <a:solidFill>
              <a:schemeClr val="bg1">
                <a:lumMod val="65000"/>
              </a:schemeClr>
            </a:solidFill>
          </a:ln>
        </p:spPr>
        <p:txBody>
          <a:bodyPr/>
          <a:lstStyle>
            <a:lvl1pPr>
              <a:defRPr>
                <a:solidFill>
                  <a:schemeClr val="accent6">
                    <a:lumMod val="50000"/>
                  </a:schemeClr>
                </a:solidFill>
              </a:defRPr>
            </a:lvl1pPr>
          </a:lstStyle>
          <a:p>
            <a:pPr>
              <a:defRPr/>
            </a:pPr>
            <a:fld id="{DACB6373-B3CB-4340-9979-99B54A42EAF0}" type="slidenum">
              <a:rPr lang="fr-FR"/>
              <a:pPr>
                <a:defRPr/>
              </a:pPr>
              <a:t>‹#›</a:t>
            </a:fld>
            <a:endParaRPr lang="fr-FR"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8" name="Title 7"/>
          <p:cNvSpPr>
            <a:spLocks noGrp="1"/>
          </p:cNvSpPr>
          <p:nvPr>
            <p:ph type="title"/>
          </p:nvPr>
        </p:nvSpPr>
        <p:spPr/>
        <p:txBody>
          <a:bodyPr/>
          <a:lstStyle>
            <a:lvl1pPr algn="l" defTabSz="914400" rtl="0" eaLnBrk="1" latinLnBrk="0" hangingPunct="1">
              <a:spcBef>
                <a:spcPct val="0"/>
              </a:spcBef>
              <a:buNone/>
              <a:defRPr lang="en-US" sz="3200" kern="1200" cap="none" baseline="0" dirty="0">
                <a:solidFill>
                  <a:srgbClr val="C00000"/>
                </a:solidFill>
                <a:latin typeface="+mj-lt"/>
                <a:ea typeface="+mj-ea"/>
                <a:cs typeface="+mj-cs"/>
              </a:defRPr>
            </a:lvl1pPr>
          </a:lstStyle>
          <a:p>
            <a:r>
              <a:rPr lang="fr-FR" dirty="0" smtClean="0"/>
              <a:t>Modifiez le style du titre</a:t>
            </a:r>
            <a:endParaRPr lang="en-US" dirty="0"/>
          </a:p>
        </p:txBody>
      </p:sp>
      <p:sp>
        <p:nvSpPr>
          <p:cNvPr id="5" name="Date Placeholder 4"/>
          <p:cNvSpPr>
            <a:spLocks noGrp="1"/>
          </p:cNvSpPr>
          <p:nvPr>
            <p:ph type="dt" sz="half" idx="10"/>
          </p:nvPr>
        </p:nvSpPr>
        <p:spPr/>
        <p:txBody>
          <a:bodyPr/>
          <a:lstStyle>
            <a:lvl1pPr>
              <a:defRPr>
                <a:solidFill>
                  <a:srgbClr val="FFFFFF"/>
                </a:solidFill>
              </a:defRPr>
            </a:lvl1pPr>
          </a:lstStyle>
          <a:p>
            <a:pPr>
              <a:defRPr/>
            </a:pPr>
            <a:fld id="{204FC6E0-A0D5-408E-A7A3-D0C5F27089C7}" type="datetime1">
              <a:rPr lang="fr-FR"/>
              <a:pPr>
                <a:defRPr/>
              </a:pPr>
              <a:t>18/10/2011</a:t>
            </a:fld>
            <a:endParaRPr lang="fr-FR" dirty="0"/>
          </a:p>
        </p:txBody>
      </p:sp>
      <p:sp>
        <p:nvSpPr>
          <p:cNvPr id="6" name="Footer Placeholder 5"/>
          <p:cNvSpPr>
            <a:spLocks noGrp="1"/>
          </p:cNvSpPr>
          <p:nvPr>
            <p:ph type="ftr" sz="quarter" idx="11"/>
          </p:nvPr>
        </p:nvSpPr>
        <p:spPr/>
        <p:txBody>
          <a:bodyPr/>
          <a:lstStyle>
            <a:lvl1pPr>
              <a:defRPr/>
            </a:lvl1pPr>
          </a:lstStyle>
          <a:p>
            <a:pPr>
              <a:defRPr/>
            </a:pPr>
            <a:r>
              <a:rPr lang="fr-FR"/>
              <a:t>PNP - Poitiers - 13 &amp; 14 octobre 2011</a:t>
            </a:r>
          </a:p>
        </p:txBody>
      </p:sp>
      <p:sp>
        <p:nvSpPr>
          <p:cNvPr id="7" name="Slide Number Placeholder 5"/>
          <p:cNvSpPr>
            <a:spLocks noGrp="1"/>
          </p:cNvSpPr>
          <p:nvPr>
            <p:ph type="sldNum" sz="quarter" idx="12"/>
          </p:nvPr>
        </p:nvSpPr>
        <p:spPr>
          <a:xfrm>
            <a:off x="8401050" y="6400800"/>
            <a:ext cx="438150" cy="381000"/>
          </a:xfrm>
          <a:ln>
            <a:solidFill>
              <a:schemeClr val="bg1">
                <a:lumMod val="65000"/>
              </a:schemeClr>
            </a:solidFill>
          </a:ln>
        </p:spPr>
        <p:txBody>
          <a:bodyPr/>
          <a:lstStyle>
            <a:lvl1pPr>
              <a:defRPr>
                <a:solidFill>
                  <a:schemeClr val="accent6">
                    <a:lumMod val="50000"/>
                  </a:schemeClr>
                </a:solidFill>
              </a:defRPr>
            </a:lvl1pPr>
          </a:lstStyle>
          <a:p>
            <a:pPr>
              <a:defRPr/>
            </a:pPr>
            <a:fld id="{1AAB023C-FDAA-4166-BB3B-329B810E7CA3}" type="slidenum">
              <a:rPr lang="fr-FR"/>
              <a:pPr>
                <a:defRPr/>
              </a:pPr>
              <a:t>‹#›</a:t>
            </a:fld>
            <a:endParaRPr lang="fr-FR"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defTabSz="914400" rtl="0" eaLnBrk="1" latinLnBrk="0" hangingPunct="1">
              <a:spcBef>
                <a:spcPct val="0"/>
              </a:spcBef>
              <a:buNone/>
              <a:defRPr lang="en-US" sz="3200" kern="1200" cap="none" baseline="0" dirty="0">
                <a:solidFill>
                  <a:srgbClr val="C00000"/>
                </a:solidFill>
                <a:latin typeface="+mj-lt"/>
                <a:ea typeface="+mj-ea"/>
                <a:cs typeface="+mj-cs"/>
              </a:defRPr>
            </a:lvl1pPr>
          </a:lstStyle>
          <a:p>
            <a:r>
              <a:rPr lang="fr-FR" dirty="0" smtClean="0"/>
              <a:t>Modifiez le style du titre</a:t>
            </a:r>
            <a:endParaRPr lang="en-US" dirty="0"/>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lvl1pPr>
              <a:defRPr>
                <a:solidFill>
                  <a:srgbClr val="FFFFFF"/>
                </a:solidFill>
              </a:defRPr>
            </a:lvl1pPr>
          </a:lstStyle>
          <a:p>
            <a:pPr>
              <a:defRPr/>
            </a:pPr>
            <a:fld id="{6A5F1C57-82D6-4CE6-A18B-72D1F11D7270}" type="datetime1">
              <a:rPr lang="fr-FR"/>
              <a:pPr>
                <a:defRPr/>
              </a:pPr>
              <a:t>18/10/2011</a:t>
            </a:fld>
            <a:endParaRPr lang="fr-FR" dirty="0"/>
          </a:p>
        </p:txBody>
      </p:sp>
      <p:sp>
        <p:nvSpPr>
          <p:cNvPr id="8" name="Footer Placeholder 7"/>
          <p:cNvSpPr>
            <a:spLocks noGrp="1"/>
          </p:cNvSpPr>
          <p:nvPr>
            <p:ph type="ftr" sz="quarter" idx="11"/>
          </p:nvPr>
        </p:nvSpPr>
        <p:spPr/>
        <p:txBody>
          <a:bodyPr/>
          <a:lstStyle>
            <a:lvl1pPr>
              <a:defRPr/>
            </a:lvl1pPr>
          </a:lstStyle>
          <a:p>
            <a:pPr>
              <a:defRPr/>
            </a:pPr>
            <a:r>
              <a:rPr lang="fr-FR"/>
              <a:t>PNP - Poitiers - 13 &amp; 14 octobre 2011</a:t>
            </a:r>
          </a:p>
        </p:txBody>
      </p:sp>
      <p:sp>
        <p:nvSpPr>
          <p:cNvPr id="9" name="Slide Number Placeholder 5"/>
          <p:cNvSpPr>
            <a:spLocks noGrp="1"/>
          </p:cNvSpPr>
          <p:nvPr>
            <p:ph type="sldNum" sz="quarter" idx="12"/>
          </p:nvPr>
        </p:nvSpPr>
        <p:spPr>
          <a:xfrm>
            <a:off x="8401050" y="6400800"/>
            <a:ext cx="438150" cy="381000"/>
          </a:xfrm>
          <a:ln>
            <a:solidFill>
              <a:schemeClr val="bg1">
                <a:lumMod val="65000"/>
              </a:schemeClr>
            </a:solidFill>
          </a:ln>
        </p:spPr>
        <p:txBody>
          <a:bodyPr/>
          <a:lstStyle>
            <a:lvl1pPr>
              <a:defRPr>
                <a:solidFill>
                  <a:schemeClr val="accent6">
                    <a:lumMod val="50000"/>
                  </a:schemeClr>
                </a:solidFill>
              </a:defRPr>
            </a:lvl1pPr>
          </a:lstStyle>
          <a:p>
            <a:pPr>
              <a:defRPr/>
            </a:pPr>
            <a:fld id="{810C06CE-BCF6-4FF4-AC2E-96B6385262DA}" type="slidenum">
              <a:rPr lang="fr-FR"/>
              <a:pPr>
                <a:defRPr/>
              </a:pPr>
              <a:t>‹#›</a:t>
            </a:fld>
            <a:endParaRPr lang="fr-FR"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827584" y="404664"/>
            <a:ext cx="7520940" cy="548640"/>
          </a:xfrm>
        </p:spPr>
        <p:txBody>
          <a:bodyPr/>
          <a:lstStyle>
            <a:lvl1pPr algn="l" defTabSz="914400" rtl="0" eaLnBrk="1" latinLnBrk="0" hangingPunct="1">
              <a:spcBef>
                <a:spcPct val="0"/>
              </a:spcBef>
              <a:buNone/>
              <a:defRPr lang="en-US" sz="3200" kern="1200" cap="none" baseline="0" dirty="0">
                <a:solidFill>
                  <a:srgbClr val="C00000"/>
                </a:solidFill>
                <a:latin typeface="+mj-lt"/>
                <a:ea typeface="+mj-ea"/>
                <a:cs typeface="+mj-cs"/>
              </a:defRPr>
            </a:lvl1pPr>
          </a:lstStyle>
          <a:p>
            <a:r>
              <a:rPr lang="fr-FR" dirty="0" smtClean="0"/>
              <a:t>Modifiez le style du titre</a:t>
            </a:r>
            <a:endParaRPr lang="en-US" dirty="0"/>
          </a:p>
        </p:txBody>
      </p:sp>
      <p:sp>
        <p:nvSpPr>
          <p:cNvPr id="3" name="Date Placeholder 2"/>
          <p:cNvSpPr>
            <a:spLocks noGrp="1"/>
          </p:cNvSpPr>
          <p:nvPr>
            <p:ph type="dt" sz="half" idx="10"/>
          </p:nvPr>
        </p:nvSpPr>
        <p:spPr/>
        <p:txBody>
          <a:bodyPr/>
          <a:lstStyle>
            <a:lvl1pPr>
              <a:defRPr>
                <a:solidFill>
                  <a:srgbClr val="FFFFFF"/>
                </a:solidFill>
              </a:defRPr>
            </a:lvl1pPr>
          </a:lstStyle>
          <a:p>
            <a:pPr>
              <a:defRPr/>
            </a:pPr>
            <a:fld id="{2D017873-04E2-450B-A075-A48CE958B0AA}" type="datetime1">
              <a:rPr lang="fr-FR"/>
              <a:pPr>
                <a:defRPr/>
              </a:pPr>
              <a:t>18/10/2011</a:t>
            </a:fld>
            <a:endParaRPr lang="fr-FR" dirty="0"/>
          </a:p>
        </p:txBody>
      </p:sp>
      <p:sp>
        <p:nvSpPr>
          <p:cNvPr id="4" name="Footer Placeholder 3"/>
          <p:cNvSpPr>
            <a:spLocks noGrp="1"/>
          </p:cNvSpPr>
          <p:nvPr>
            <p:ph type="ftr" sz="quarter" idx="11"/>
          </p:nvPr>
        </p:nvSpPr>
        <p:spPr/>
        <p:txBody>
          <a:bodyPr/>
          <a:lstStyle>
            <a:lvl1pPr>
              <a:defRPr/>
            </a:lvl1pPr>
          </a:lstStyle>
          <a:p>
            <a:pPr>
              <a:defRPr/>
            </a:pPr>
            <a:r>
              <a:rPr lang="fr-FR"/>
              <a:t>PNP - Poitiers - 13 &amp; 14 octobre 2011</a:t>
            </a:r>
          </a:p>
        </p:txBody>
      </p:sp>
      <p:sp>
        <p:nvSpPr>
          <p:cNvPr id="5" name="Slide Number Placeholder 5"/>
          <p:cNvSpPr>
            <a:spLocks noGrp="1"/>
          </p:cNvSpPr>
          <p:nvPr>
            <p:ph type="sldNum" sz="quarter" idx="12"/>
          </p:nvPr>
        </p:nvSpPr>
        <p:spPr>
          <a:xfrm>
            <a:off x="8477250" y="6432550"/>
            <a:ext cx="438150" cy="349250"/>
          </a:xfrm>
          <a:ln>
            <a:solidFill>
              <a:schemeClr val="bg1">
                <a:lumMod val="65000"/>
              </a:schemeClr>
            </a:solidFill>
          </a:ln>
        </p:spPr>
        <p:txBody>
          <a:bodyPr/>
          <a:lstStyle>
            <a:lvl1pPr>
              <a:defRPr>
                <a:solidFill>
                  <a:schemeClr val="accent6">
                    <a:lumMod val="50000"/>
                  </a:schemeClr>
                </a:solidFill>
              </a:defRPr>
            </a:lvl1pPr>
          </a:lstStyle>
          <a:p>
            <a:pPr>
              <a:defRPr/>
            </a:pPr>
            <a:fld id="{A6FDF440-7856-4D20-83D9-2EAD3566DD75}" type="slidenum">
              <a:rPr lang="fr-FR"/>
              <a:pPr>
                <a:defRPr/>
              </a:pPr>
              <a:t>‹#›</a:t>
            </a:fld>
            <a:endParaRPr lang="fr-FR"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rgbClr val="FFFFFF"/>
                </a:solidFill>
              </a:defRPr>
            </a:lvl1pPr>
          </a:lstStyle>
          <a:p>
            <a:pPr>
              <a:defRPr/>
            </a:pPr>
            <a:fld id="{598A82CF-7B13-40D6-8F0D-A4102AEF130D}" type="datetime1">
              <a:rPr lang="fr-FR"/>
              <a:pPr>
                <a:defRPr/>
              </a:pPr>
              <a:t>18/10/2011</a:t>
            </a:fld>
            <a:endParaRPr lang="fr-FR" dirty="0"/>
          </a:p>
        </p:txBody>
      </p:sp>
      <p:sp>
        <p:nvSpPr>
          <p:cNvPr id="3" name="Footer Placeholder 2"/>
          <p:cNvSpPr>
            <a:spLocks noGrp="1"/>
          </p:cNvSpPr>
          <p:nvPr>
            <p:ph type="ftr" sz="quarter" idx="11"/>
          </p:nvPr>
        </p:nvSpPr>
        <p:spPr/>
        <p:txBody>
          <a:bodyPr/>
          <a:lstStyle>
            <a:lvl1pPr>
              <a:defRPr/>
            </a:lvl1pPr>
          </a:lstStyle>
          <a:p>
            <a:pPr>
              <a:defRPr/>
            </a:pPr>
            <a:r>
              <a:rPr lang="fr-FR"/>
              <a:t>PNP - Poitiers - 13 &amp; 14 octobre 2011</a:t>
            </a:r>
          </a:p>
        </p:txBody>
      </p:sp>
      <p:sp>
        <p:nvSpPr>
          <p:cNvPr id="4" name="Slide Number Placeholder 5"/>
          <p:cNvSpPr>
            <a:spLocks noGrp="1"/>
          </p:cNvSpPr>
          <p:nvPr>
            <p:ph type="sldNum" sz="quarter" idx="12"/>
          </p:nvPr>
        </p:nvSpPr>
        <p:spPr>
          <a:xfrm>
            <a:off x="8477250" y="6400800"/>
            <a:ext cx="361950" cy="381000"/>
          </a:xfrm>
          <a:ln>
            <a:solidFill>
              <a:schemeClr val="bg1">
                <a:lumMod val="65000"/>
              </a:schemeClr>
            </a:solidFill>
          </a:ln>
        </p:spPr>
        <p:txBody>
          <a:bodyPr/>
          <a:lstStyle>
            <a:lvl1pPr>
              <a:defRPr>
                <a:solidFill>
                  <a:schemeClr val="accent6">
                    <a:lumMod val="50000"/>
                  </a:schemeClr>
                </a:solidFill>
              </a:defRPr>
            </a:lvl1pPr>
          </a:lstStyle>
          <a:p>
            <a:pPr>
              <a:defRPr/>
            </a:pPr>
            <a:fld id="{D1200CF5-541C-4A2C-9591-2A4ED8B4C06C}" type="slidenum">
              <a:rPr lang="fr-FR"/>
              <a:pPr>
                <a:defRPr/>
              </a:pPr>
              <a:t>‹#›</a:t>
            </a:fld>
            <a:endParaRPr lang="fr-FR"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5" name="Right Triangle 16"/>
          <p:cNvSpPr/>
          <p:nvPr/>
        </p:nvSpPr>
        <p:spPr>
          <a:xfrm>
            <a:off x="0" y="2647950"/>
            <a:ext cx="3571875" cy="4210050"/>
          </a:xfrm>
          <a:prstGeom prst="rtTriangl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7"/>
          <p:cNvSpPr/>
          <p:nvPr/>
        </p:nvSpPr>
        <p:spPr>
          <a:xfrm rot="5400000">
            <a:off x="433388" y="-433388"/>
            <a:ext cx="6858000" cy="7724775"/>
          </a:xfrm>
          <a:prstGeom prst="rtTriangle">
            <a:avLst/>
          </a:prstGeom>
          <a:solidFill>
            <a:schemeClr val="accent6">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defRPr>
            </a:lvl1pPr>
          </a:lstStyle>
          <a:p>
            <a:pPr lvl="0"/>
            <a:r>
              <a:rPr lang="fr-FR" dirty="0" smtClean="0"/>
              <a:t>Modifiez le style du titre</a:t>
            </a:r>
            <a:endParaRPr lang="en-US" dirty="0"/>
          </a:p>
        </p:txBody>
      </p:sp>
      <p:sp>
        <p:nvSpPr>
          <p:cNvPr id="3" name="Content Placeholder 2"/>
          <p:cNvSpPr>
            <a:spLocks noGrp="1"/>
          </p:cNvSpPr>
          <p:nvPr>
            <p:ph idx="1"/>
          </p:nvPr>
        </p:nvSpPr>
        <p:spPr>
          <a:xfrm>
            <a:off x="4749552" y="2618912"/>
            <a:ext cx="3807779" cy="3324687"/>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smtClean="0"/>
              <a:t>Modifiez les styles du texte du masque</a:t>
            </a:r>
          </a:p>
        </p:txBody>
      </p:sp>
      <p:sp>
        <p:nvSpPr>
          <p:cNvPr id="7" name="Date Placeholder 4"/>
          <p:cNvSpPr>
            <a:spLocks noGrp="1"/>
          </p:cNvSpPr>
          <p:nvPr>
            <p:ph type="dt" sz="half" idx="10"/>
          </p:nvPr>
        </p:nvSpPr>
        <p:spPr>
          <a:xfrm rot="19183311">
            <a:off x="609600" y="5891213"/>
            <a:ext cx="1379538" cy="214312"/>
          </a:xfrm>
        </p:spPr>
        <p:txBody>
          <a:bodyPr/>
          <a:lstStyle>
            <a:lvl1pPr>
              <a:defRPr>
                <a:solidFill>
                  <a:srgbClr val="FFFFFF"/>
                </a:solidFill>
              </a:defRPr>
            </a:lvl1pPr>
          </a:lstStyle>
          <a:p>
            <a:pPr>
              <a:defRPr/>
            </a:pPr>
            <a:fld id="{C8F827A4-B503-4C95-948A-8F9C60D456B2}" type="datetime1">
              <a:rPr lang="fr-FR"/>
              <a:pPr>
                <a:defRPr/>
              </a:pPr>
              <a:t>18/10/2011</a:t>
            </a:fld>
            <a:endParaRPr lang="fr-FR" dirty="0"/>
          </a:p>
        </p:txBody>
      </p:sp>
      <p:sp>
        <p:nvSpPr>
          <p:cNvPr id="8" name="Footer Placeholder 5"/>
          <p:cNvSpPr>
            <a:spLocks noGrp="1"/>
          </p:cNvSpPr>
          <p:nvPr>
            <p:ph type="ftr" sz="quarter" idx="11"/>
          </p:nvPr>
        </p:nvSpPr>
        <p:spPr/>
        <p:txBody>
          <a:bodyPr/>
          <a:lstStyle>
            <a:lvl1pPr>
              <a:defRPr>
                <a:solidFill>
                  <a:schemeClr val="tx2"/>
                </a:solidFill>
              </a:defRPr>
            </a:lvl1pPr>
          </a:lstStyle>
          <a:p>
            <a:pPr>
              <a:defRPr/>
            </a:pPr>
            <a:r>
              <a:rPr lang="fr-FR"/>
              <a:t>PNP - Poitiers - 13 &amp; 14 octobre 2011</a:t>
            </a:r>
          </a:p>
        </p:txBody>
      </p:sp>
      <p:sp>
        <p:nvSpPr>
          <p:cNvPr id="9" name="Slide Number Placeholder 5"/>
          <p:cNvSpPr>
            <a:spLocks noGrp="1"/>
          </p:cNvSpPr>
          <p:nvPr>
            <p:ph type="sldNum" sz="quarter" idx="12"/>
          </p:nvPr>
        </p:nvSpPr>
        <p:spPr>
          <a:xfrm>
            <a:off x="8401050" y="6202363"/>
            <a:ext cx="503238" cy="503237"/>
          </a:xfrm>
          <a:ln>
            <a:solidFill>
              <a:schemeClr val="bg1">
                <a:lumMod val="65000"/>
              </a:schemeClr>
            </a:solidFill>
          </a:ln>
        </p:spPr>
        <p:txBody>
          <a:bodyPr/>
          <a:lstStyle>
            <a:lvl1pPr>
              <a:defRPr>
                <a:solidFill>
                  <a:schemeClr val="accent6">
                    <a:lumMod val="50000"/>
                  </a:schemeClr>
                </a:solidFill>
              </a:defRPr>
            </a:lvl1pPr>
          </a:lstStyle>
          <a:p>
            <a:pPr>
              <a:defRPr/>
            </a:pPr>
            <a:fld id="{30BD71B9-2C78-42A9-8561-90DCCB7C3633}" type="slidenum">
              <a:rPr lang="fr-FR"/>
              <a:pPr>
                <a:defRPr/>
              </a:pPr>
              <a:t>‹#›</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3175" y="6330950"/>
            <a:ext cx="3575050" cy="5270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Freeform 7"/>
          <p:cNvSpPr/>
          <p:nvPr/>
        </p:nvSpPr>
        <p:spPr>
          <a:xfrm>
            <a:off x="-1588" y="6324600"/>
            <a:ext cx="9145588" cy="533400"/>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6">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Title Placeholder 1"/>
          <p:cNvSpPr>
            <a:spLocks noGrp="1"/>
          </p:cNvSpPr>
          <p:nvPr>
            <p:ph type="title"/>
          </p:nvPr>
        </p:nvSpPr>
        <p:spPr bwMode="auto">
          <a:xfrm>
            <a:off x="822325" y="365125"/>
            <a:ext cx="7521575" cy="5492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Modifiez le style du titre</a:t>
            </a:r>
            <a:endParaRPr lang="en-US" smtClean="0"/>
          </a:p>
        </p:txBody>
      </p:sp>
      <p:sp>
        <p:nvSpPr>
          <p:cNvPr id="1029" name="Text Placeholder 2"/>
          <p:cNvSpPr>
            <a:spLocks noGrp="1"/>
          </p:cNvSpPr>
          <p:nvPr>
            <p:ph type="body" idx="1"/>
          </p:nvPr>
        </p:nvSpPr>
        <p:spPr bwMode="auto">
          <a:xfrm>
            <a:off x="822325" y="1100138"/>
            <a:ext cx="7521575" cy="35798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smtClean="0"/>
          </a:p>
        </p:txBody>
      </p:sp>
      <p:sp>
        <p:nvSpPr>
          <p:cNvPr id="4" name="Date Placeholder 3"/>
          <p:cNvSpPr>
            <a:spLocks noGrp="1"/>
          </p:cNvSpPr>
          <p:nvPr>
            <p:ph type="dt" sz="half" idx="2"/>
          </p:nvPr>
        </p:nvSpPr>
        <p:spPr>
          <a:xfrm rot="20517214">
            <a:off x="1004888" y="6480175"/>
            <a:ext cx="1044575" cy="222250"/>
          </a:xfrm>
          <a:prstGeom prst="rect">
            <a:avLst/>
          </a:prstGeom>
        </p:spPr>
        <p:txBody>
          <a:bodyPr vert="horz" lIns="91440" tIns="45720" rIns="91440" bIns="45720" rtlCol="0" anchor="ctr"/>
          <a:lstStyle>
            <a:lvl1pPr algn="l" fontAlgn="auto">
              <a:spcBef>
                <a:spcPts val="0"/>
              </a:spcBef>
              <a:spcAft>
                <a:spcPts val="0"/>
              </a:spcAft>
              <a:defRPr sz="1200">
                <a:solidFill>
                  <a:srgbClr val="FFFFFF"/>
                </a:solidFill>
                <a:latin typeface="+mn-lt"/>
              </a:defRPr>
            </a:lvl1pPr>
          </a:lstStyle>
          <a:p>
            <a:pPr>
              <a:defRPr/>
            </a:pPr>
            <a:fld id="{3561FE2D-437B-4ADE-9A5C-C224544B934B}" type="datetime1">
              <a:rPr lang="fr-FR"/>
              <a:pPr>
                <a:defRPr/>
              </a:pPr>
              <a:t>18/10/2011</a:t>
            </a:fld>
            <a:endParaRPr lang="fr-FR" dirty="0"/>
          </a:p>
        </p:txBody>
      </p:sp>
      <p:sp>
        <p:nvSpPr>
          <p:cNvPr id="5" name="Footer Placeholder 4"/>
          <p:cNvSpPr>
            <a:spLocks noGrp="1"/>
          </p:cNvSpPr>
          <p:nvPr>
            <p:ph type="ftr" sz="quarter" idx="3"/>
          </p:nvPr>
        </p:nvSpPr>
        <p:spPr>
          <a:xfrm>
            <a:off x="3505200" y="6400800"/>
            <a:ext cx="4724400" cy="274638"/>
          </a:xfrm>
          <a:prstGeom prst="rect">
            <a:avLst/>
          </a:prstGeom>
        </p:spPr>
        <p:txBody>
          <a:bodyPr vert="horz" lIns="91440" tIns="45720" rIns="91440" bIns="45720" rtlCol="0" anchor="ctr"/>
          <a:lstStyle>
            <a:lvl1pPr algn="r" fontAlgn="auto">
              <a:spcBef>
                <a:spcPts val="0"/>
              </a:spcBef>
              <a:spcAft>
                <a:spcPts val="0"/>
              </a:spcAft>
              <a:defRPr sz="1000" cap="all" spc="200" baseline="0">
                <a:solidFill>
                  <a:schemeClr val="accent6">
                    <a:lumMod val="50000"/>
                  </a:schemeClr>
                </a:solidFill>
                <a:latin typeface="+mn-lt"/>
              </a:defRPr>
            </a:lvl1pPr>
          </a:lstStyle>
          <a:p>
            <a:pPr>
              <a:defRPr/>
            </a:pPr>
            <a:r>
              <a:rPr lang="fr-FR"/>
              <a:t>PNP - Poitiers - 13 &amp; 14 octobre 2011</a:t>
            </a:r>
          </a:p>
        </p:txBody>
      </p:sp>
      <p:sp>
        <p:nvSpPr>
          <p:cNvPr id="6" name="Slide Number Placeholder 5"/>
          <p:cNvSpPr>
            <a:spLocks noGrp="1"/>
          </p:cNvSpPr>
          <p:nvPr>
            <p:ph type="sldNum" sz="quarter" idx="4"/>
          </p:nvPr>
        </p:nvSpPr>
        <p:spPr>
          <a:xfrm>
            <a:off x="8458200" y="6202363"/>
            <a:ext cx="457200" cy="503237"/>
          </a:xfrm>
          <a:prstGeom prst="ellipse">
            <a:avLst/>
          </a:prstGeom>
          <a:ln w="19050">
            <a:solidFill>
              <a:srgbClr val="FFFFFF"/>
            </a:solidFill>
          </a:ln>
        </p:spPr>
        <p:txBody>
          <a:bodyPr vert="horz" lIns="9144" tIns="9144" rIns="9144" bIns="9144" rtlCol="0" anchor="ctr">
            <a:normAutofit/>
          </a:bodyPr>
          <a:lstStyle>
            <a:lvl1pPr algn="ctr" fontAlgn="auto">
              <a:spcBef>
                <a:spcPts val="0"/>
              </a:spcBef>
              <a:spcAft>
                <a:spcPts val="0"/>
              </a:spcAft>
              <a:defRPr sz="1650">
                <a:solidFill>
                  <a:srgbClr val="FFFFFF"/>
                </a:solidFill>
                <a:latin typeface="+mn-lt"/>
              </a:defRPr>
            </a:lvl1pPr>
          </a:lstStyle>
          <a:p>
            <a:pPr>
              <a:defRPr/>
            </a:pPr>
            <a:fld id="{989CC30B-51D3-4883-881E-39CCA93C266C}" type="slidenum">
              <a:rPr lang="fr-FR"/>
              <a:pPr>
                <a:defRPr/>
              </a:pPr>
              <a:t>‹#›</a:t>
            </a:fld>
            <a:endParaRPr lang="fr-FR" dirty="0"/>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Lst>
  <p:timing>
    <p:tnLst>
      <p:par>
        <p:cTn id="1" dur="indefinite" restart="never" nodeType="tmRoot"/>
      </p:par>
    </p:tnLst>
  </p:timing>
  <p:hf hdr="0" dt="0"/>
  <p:txStyles>
    <p:titleStyle>
      <a:lvl1pPr algn="l" rtl="0" eaLnBrk="0" fontAlgn="base" hangingPunct="0">
        <a:spcBef>
          <a:spcPct val="0"/>
        </a:spcBef>
        <a:spcAft>
          <a:spcPct val="0"/>
        </a:spcAft>
        <a:defRPr sz="2800" kern="1200">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Franklin Gothic Medium" pitchFamily="34" charset="0"/>
        </a:defRPr>
      </a:lvl2pPr>
      <a:lvl3pPr algn="l" rtl="0" eaLnBrk="0" fontAlgn="base" hangingPunct="0">
        <a:spcBef>
          <a:spcPct val="0"/>
        </a:spcBef>
        <a:spcAft>
          <a:spcPct val="0"/>
        </a:spcAft>
        <a:defRPr sz="2800">
          <a:solidFill>
            <a:schemeClr val="tx1"/>
          </a:solidFill>
          <a:latin typeface="Franklin Gothic Medium" pitchFamily="34" charset="0"/>
        </a:defRPr>
      </a:lvl3pPr>
      <a:lvl4pPr algn="l" rtl="0" eaLnBrk="0" fontAlgn="base" hangingPunct="0">
        <a:spcBef>
          <a:spcPct val="0"/>
        </a:spcBef>
        <a:spcAft>
          <a:spcPct val="0"/>
        </a:spcAft>
        <a:defRPr sz="2800">
          <a:solidFill>
            <a:schemeClr val="tx1"/>
          </a:solidFill>
          <a:latin typeface="Franklin Gothic Medium" pitchFamily="34" charset="0"/>
        </a:defRPr>
      </a:lvl4pPr>
      <a:lvl5pPr algn="l" rtl="0" eaLnBrk="0" fontAlgn="base" hangingPunct="0">
        <a:spcBef>
          <a:spcPct val="0"/>
        </a:spcBef>
        <a:spcAft>
          <a:spcPct val="0"/>
        </a:spcAft>
        <a:defRPr sz="2800">
          <a:solidFill>
            <a:schemeClr val="tx1"/>
          </a:solidFill>
          <a:latin typeface="Franklin Gothic Medium" pitchFamily="34" charset="0"/>
        </a:defRPr>
      </a:lvl5pPr>
      <a:lvl6pPr marL="457200" algn="l" rtl="0" fontAlgn="base">
        <a:spcBef>
          <a:spcPct val="0"/>
        </a:spcBef>
        <a:spcAft>
          <a:spcPct val="0"/>
        </a:spcAft>
        <a:defRPr sz="2800">
          <a:solidFill>
            <a:schemeClr val="tx1"/>
          </a:solidFill>
          <a:latin typeface="Franklin Gothic Medium" pitchFamily="34" charset="0"/>
        </a:defRPr>
      </a:lvl6pPr>
      <a:lvl7pPr marL="914400" algn="l" rtl="0" fontAlgn="base">
        <a:spcBef>
          <a:spcPct val="0"/>
        </a:spcBef>
        <a:spcAft>
          <a:spcPct val="0"/>
        </a:spcAft>
        <a:defRPr sz="2800">
          <a:solidFill>
            <a:schemeClr val="tx1"/>
          </a:solidFill>
          <a:latin typeface="Franklin Gothic Medium" pitchFamily="34" charset="0"/>
        </a:defRPr>
      </a:lvl7pPr>
      <a:lvl8pPr marL="1371600" algn="l" rtl="0" fontAlgn="base">
        <a:spcBef>
          <a:spcPct val="0"/>
        </a:spcBef>
        <a:spcAft>
          <a:spcPct val="0"/>
        </a:spcAft>
        <a:defRPr sz="2800">
          <a:solidFill>
            <a:schemeClr val="tx1"/>
          </a:solidFill>
          <a:latin typeface="Franklin Gothic Medium" pitchFamily="34" charset="0"/>
        </a:defRPr>
      </a:lvl8pPr>
      <a:lvl9pPr marL="1828800" algn="l" rtl="0" fontAlgn="base">
        <a:spcBef>
          <a:spcPct val="0"/>
        </a:spcBef>
        <a:spcAft>
          <a:spcPct val="0"/>
        </a:spcAft>
        <a:defRPr sz="2800">
          <a:solidFill>
            <a:schemeClr val="tx1"/>
          </a:solidFill>
          <a:latin typeface="Franklin Gothic Medium" pitchFamily="34" charset="0"/>
        </a:defRPr>
      </a:lvl9pPr>
    </p:titleStyle>
    <p:bodyStyle>
      <a:lvl1pPr marL="342900" indent="-342900" algn="l" rtl="0" eaLnBrk="0" fontAlgn="base" hangingPunct="0">
        <a:spcBef>
          <a:spcPts val="800"/>
        </a:spcBef>
        <a:spcAft>
          <a:spcPct val="0"/>
        </a:spcAft>
        <a:buFont typeface="Arial" charset="0"/>
        <a:defRPr sz="1600" b="1" kern="1200">
          <a:solidFill>
            <a:srgbClr val="28374A"/>
          </a:solidFill>
          <a:latin typeface="+mn-lt"/>
          <a:ea typeface="+mn-ea"/>
          <a:cs typeface="+mn-cs"/>
        </a:defRPr>
      </a:lvl1pPr>
      <a:lvl2pPr marL="173038" indent="-173038" algn="l" rtl="0" eaLnBrk="0" fontAlgn="base" hangingPunct="0">
        <a:spcBef>
          <a:spcPts val="300"/>
        </a:spcBef>
        <a:spcAft>
          <a:spcPct val="0"/>
        </a:spcAft>
        <a:buClr>
          <a:srgbClr val="C00000"/>
        </a:buClr>
        <a:buFont typeface="Wingdings" pitchFamily="2" charset="2"/>
        <a:buChar char="§"/>
        <a:defRPr sz="2400" kern="1200">
          <a:solidFill>
            <a:srgbClr val="28374A"/>
          </a:solidFill>
          <a:latin typeface="+mn-lt"/>
          <a:ea typeface="+mn-ea"/>
          <a:cs typeface="+mn-cs"/>
        </a:defRPr>
      </a:lvl2pPr>
      <a:lvl3pPr marL="401638" indent="-163513" algn="l" rtl="0" eaLnBrk="0" fontAlgn="base" hangingPunct="0">
        <a:spcBef>
          <a:spcPts val="300"/>
        </a:spcBef>
        <a:spcAft>
          <a:spcPct val="0"/>
        </a:spcAft>
        <a:buClr>
          <a:srgbClr val="C00000"/>
        </a:buClr>
        <a:buFont typeface="Wingdings" pitchFamily="2" charset="2"/>
        <a:buChar char="§"/>
        <a:defRPr sz="2000" kern="1200">
          <a:solidFill>
            <a:srgbClr val="28374A"/>
          </a:solidFill>
          <a:latin typeface="+mn-lt"/>
          <a:ea typeface="+mn-ea"/>
          <a:cs typeface="+mn-cs"/>
        </a:defRPr>
      </a:lvl3pPr>
      <a:lvl4pPr marL="630238" indent="-163513" algn="l" rtl="0" eaLnBrk="0" fontAlgn="base" hangingPunct="0">
        <a:spcBef>
          <a:spcPts val="300"/>
        </a:spcBef>
        <a:spcAft>
          <a:spcPct val="0"/>
        </a:spcAft>
        <a:buClr>
          <a:srgbClr val="C00000"/>
        </a:buClr>
        <a:buFont typeface="Wingdings" pitchFamily="2" charset="2"/>
        <a:buChar char="§"/>
        <a:defRPr kern="1200">
          <a:solidFill>
            <a:srgbClr val="28374A"/>
          </a:solidFill>
          <a:latin typeface="+mn-lt"/>
          <a:ea typeface="+mn-ea"/>
          <a:cs typeface="+mn-cs"/>
        </a:defRPr>
      </a:lvl4pPr>
      <a:lvl5pPr marL="858838" indent="-173038" algn="l" rtl="0" eaLnBrk="0" fontAlgn="base" hangingPunct="0">
        <a:spcBef>
          <a:spcPts val="300"/>
        </a:spcBef>
        <a:spcAft>
          <a:spcPct val="0"/>
        </a:spcAft>
        <a:buClr>
          <a:srgbClr val="C00000"/>
        </a:buClr>
        <a:buFont typeface="Wingdings" pitchFamily="2" charset="2"/>
        <a:buChar char="§"/>
        <a:defRPr sz="1600" kern="1200">
          <a:solidFill>
            <a:srgbClr val="28374A"/>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Explicitation%20situation.doc"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5.xml.rels><?xml version="1.0" encoding="UTF-8" standalone="yes"?>
<Relationships xmlns="http://schemas.openxmlformats.org/package/2006/relationships"><Relationship Id="rId3" Type="http://schemas.openxmlformats.org/officeDocument/2006/relationships/hyperlink" Target="Explicitation%20situation.doc"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6.xml.rels><?xml version="1.0" encoding="UTF-8" standalone="yes"?>
<Relationships xmlns="http://schemas.openxmlformats.org/package/2006/relationships"><Relationship Id="rId3" Type="http://schemas.openxmlformats.org/officeDocument/2006/relationships/hyperlink" Target="Explicitation%20situation.doc"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7.xml.rels><?xml version="1.0" encoding="UTF-8" standalone="yes"?>
<Relationships xmlns="http://schemas.openxmlformats.org/package/2006/relationships"><Relationship Id="rId3" Type="http://schemas.openxmlformats.org/officeDocument/2006/relationships/hyperlink" Target="Explicitation%20situation.doc"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8.xml.rels><?xml version="1.0" encoding="UTF-8" standalone="yes"?>
<Relationships xmlns="http://schemas.openxmlformats.org/package/2006/relationships"><Relationship Id="rId3" Type="http://schemas.openxmlformats.org/officeDocument/2006/relationships/hyperlink" Target="Explicitation%20situation.doc"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Referentiel_Baccalaureat_Professionnel_GESTION-ADMINISTRATION%20Version%20post%20CPC.doc"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Effectifs%20Bac%20Pros%202007_2010.xls" TargetMode="External"/><Relationship Id="rId1" Type="http://schemas.openxmlformats.org/officeDocument/2006/relationships/slideLayout" Target="../slideLayouts/slideLayout2.xml"/><Relationship Id="rId4" Type="http://schemas.openxmlformats.org/officeDocument/2006/relationships/hyperlink" Target="Taux%20de%20r&#233;ussite%20Bacs%20Pros%20en%20BTS%202009.xl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primo%20insertion%20bac%20pro%20secretariat%20et%20comptabilit&#233;.xls" TargetMode="External"/><Relationship Id="rId1" Type="http://schemas.openxmlformats.org/officeDocument/2006/relationships/slideLayout" Target="../slideLayouts/slideLayout2.xml"/><Relationship Id="rId4" Type="http://schemas.openxmlformats.org/officeDocument/2006/relationships/hyperlink" Target="noteopportunit&#233;%20r&#233;novation%20bac%20tertiaires10-06-2010.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rot="19107098">
            <a:off x="801688" y="1817688"/>
            <a:ext cx="6294437" cy="1203325"/>
          </a:xfrm>
        </p:spPr>
        <p:txBody>
          <a:bodyPr rtlCol="0">
            <a:noAutofit/>
          </a:bodyPr>
          <a:lstStyle/>
          <a:p>
            <a:pPr eaLnBrk="1" fontAlgn="auto" hangingPunct="1">
              <a:spcAft>
                <a:spcPts val="0"/>
              </a:spcAft>
              <a:defRPr/>
            </a:pPr>
            <a:r>
              <a:rPr lang="fr-FR" dirty="0" smtClean="0"/>
              <a:t>Baccalauréat professionnel</a:t>
            </a:r>
            <a:br>
              <a:rPr lang="fr-FR" dirty="0" smtClean="0"/>
            </a:br>
            <a:r>
              <a:rPr lang="fr-FR" sz="4000" dirty="0" smtClean="0"/>
              <a:t>Gestion -- Administration</a:t>
            </a:r>
            <a:endParaRPr lang="fr-FR" dirty="0"/>
          </a:p>
        </p:txBody>
      </p:sp>
      <p:sp>
        <p:nvSpPr>
          <p:cNvPr id="3" name="Sous-titre 2"/>
          <p:cNvSpPr>
            <a:spLocks noGrp="1"/>
          </p:cNvSpPr>
          <p:nvPr>
            <p:ph type="subTitle" idx="1"/>
          </p:nvPr>
        </p:nvSpPr>
        <p:spPr>
          <a:xfrm rot="19127090">
            <a:off x="1646238" y="3154363"/>
            <a:ext cx="5708650" cy="398462"/>
          </a:xfrm>
        </p:spPr>
        <p:txBody>
          <a:bodyPr rtlCol="0"/>
          <a:lstStyle/>
          <a:p>
            <a:pPr eaLnBrk="1" fontAlgn="auto" hangingPunct="1">
              <a:spcAft>
                <a:spcPts val="0"/>
              </a:spcAft>
              <a:buFont typeface="Arial" pitchFamily="34" charset="0"/>
              <a:buNone/>
              <a:defRPr/>
            </a:pPr>
            <a:r>
              <a:rPr lang="fr-FR" sz="1600" b="1"/>
              <a:t>Programme national de pilotage</a:t>
            </a:r>
          </a:p>
        </p:txBody>
      </p:sp>
      <p:pic>
        <p:nvPicPr>
          <p:cNvPr id="10243" name="Picture 2" descr="E:\Mes docs\DD_Paris\AL\2010_2011\BTS_SIO\MENJVA_LOGO_Q.gif"/>
          <p:cNvPicPr>
            <a:picLocks noChangeAspect="1" noChangeArrowheads="1"/>
          </p:cNvPicPr>
          <p:nvPr/>
        </p:nvPicPr>
        <p:blipFill>
          <a:blip r:embed="rId2"/>
          <a:srcRect/>
          <a:stretch>
            <a:fillRect/>
          </a:stretch>
        </p:blipFill>
        <p:spPr bwMode="auto">
          <a:xfrm>
            <a:off x="107950" y="333375"/>
            <a:ext cx="2143125" cy="1981200"/>
          </a:xfrm>
          <a:prstGeom prst="rect">
            <a:avLst/>
          </a:prstGeom>
          <a:noFill/>
          <a:ln w="9525">
            <a:noFill/>
            <a:miter lim="800000"/>
            <a:headEnd/>
            <a:tailEnd/>
          </a:ln>
        </p:spPr>
      </p:pic>
      <p:sp>
        <p:nvSpPr>
          <p:cNvPr id="6" name="Sous-titre 2"/>
          <p:cNvSpPr txBox="1">
            <a:spLocks/>
          </p:cNvSpPr>
          <p:nvPr/>
        </p:nvSpPr>
        <p:spPr>
          <a:xfrm>
            <a:off x="4140200" y="6265863"/>
            <a:ext cx="4368800" cy="330200"/>
          </a:xfrm>
          <a:prstGeom prst="rect">
            <a:avLst/>
          </a:prstGeom>
        </p:spPr>
        <p:txBody>
          <a:bodyPr tIns="9144">
            <a:normAutofit/>
          </a:bodyPr>
          <a:lstStyle>
            <a:lvl1pPr marL="0" indent="0" algn="l" defTabSz="914400" rtl="0" eaLnBrk="1" latinLnBrk="0" hangingPunct="1">
              <a:spcBef>
                <a:spcPts val="800"/>
              </a:spcBef>
              <a:buFont typeface="Arial" pitchFamily="34" charset="0"/>
              <a:buNone/>
              <a:defRPr kumimoji="0" lang="en-US" sz="1400" b="0" i="0" u="none" strike="noStrike" kern="1200" cap="all" spc="400" normalizeH="0" baseline="0" noProof="0" dirty="0" smtClean="0">
                <a:ln>
                  <a:noFill/>
                </a:ln>
                <a:solidFill>
                  <a:schemeClr val="accent6">
                    <a:lumMod val="50000"/>
                  </a:schemeClr>
                </a:solidFill>
                <a:effectLst/>
                <a:uLnTx/>
                <a:uFillTx/>
                <a:latin typeface="+mn-lt"/>
                <a:ea typeface="+mj-ea"/>
                <a:cs typeface="Tunga" pitchFamily="2"/>
              </a:defRPr>
            </a:lvl1pPr>
            <a:lvl2pPr marL="457200" indent="0" algn="ctr" defTabSz="914400" rtl="0" eaLnBrk="1" latinLnBrk="0" hangingPunct="1">
              <a:spcBef>
                <a:spcPts val="300"/>
              </a:spcBef>
              <a:buClr>
                <a:srgbClr val="C00000"/>
              </a:buClr>
              <a:buFont typeface="Wingdings" pitchFamily="2" charset="2"/>
              <a:buNone/>
              <a:defRPr sz="2400" kern="1200">
                <a:solidFill>
                  <a:schemeClr val="tx1">
                    <a:tint val="75000"/>
                  </a:schemeClr>
                </a:solidFill>
                <a:latin typeface="+mn-lt"/>
                <a:ea typeface="+mn-ea"/>
                <a:cs typeface="+mn-cs"/>
              </a:defRPr>
            </a:lvl2pPr>
            <a:lvl3pPr marL="914400" indent="0" algn="ctr" defTabSz="914400" rtl="0" eaLnBrk="1" latinLnBrk="0" hangingPunct="1">
              <a:spcBef>
                <a:spcPts val="300"/>
              </a:spcBef>
              <a:buClr>
                <a:srgbClr val="C00000"/>
              </a:buClr>
              <a:buFont typeface="Wingdings" pitchFamily="2"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300"/>
              </a:spcBef>
              <a:buClr>
                <a:srgbClr val="C00000"/>
              </a:buClr>
              <a:buFont typeface="Wingdings" pitchFamily="2"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300"/>
              </a:spcBef>
              <a:buClr>
                <a:srgbClr val="C00000"/>
              </a:buClr>
              <a:buFont typeface="Wingdings" pitchFamily="2"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00"/>
              </a:spcBef>
              <a:buClr>
                <a:schemeClr val="accent2"/>
              </a:buClr>
              <a:buFont typeface="Wingdings" pitchFamily="2"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00"/>
              </a:spcBef>
              <a:buClr>
                <a:schemeClr val="accent2"/>
              </a:buClr>
              <a:buFont typeface="Wingdings" pitchFamily="2"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00"/>
              </a:spcBef>
              <a:buClr>
                <a:schemeClr val="accent2"/>
              </a:buClr>
              <a:buFont typeface="Wingdings" pitchFamily="2"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00"/>
              </a:spcBef>
              <a:buClr>
                <a:schemeClr val="accent2"/>
              </a:buClr>
              <a:buFont typeface="Wingdings" pitchFamily="2" charset="2"/>
              <a:buNone/>
              <a:defRPr sz="1400" kern="1200">
                <a:solidFill>
                  <a:schemeClr val="tx1">
                    <a:tint val="75000"/>
                  </a:schemeClr>
                </a:solidFill>
                <a:latin typeface="+mn-lt"/>
                <a:ea typeface="+mn-ea"/>
                <a:cs typeface="+mn-cs"/>
              </a:defRPr>
            </a:lvl9pPr>
          </a:lstStyle>
          <a:p>
            <a:pPr fontAlgn="auto">
              <a:spcAft>
                <a:spcPts val="0"/>
              </a:spcAft>
              <a:defRPr/>
            </a:pPr>
            <a:r>
              <a:rPr lang="fr-FR" sz="1600" cap="none" spc="300">
                <a:latin typeface="Calibri" pitchFamily="34" charset="0"/>
                <a:cs typeface="Calibri" pitchFamily="34" charset="0"/>
              </a:rPr>
              <a:t>Poitiers – 13 &amp; 14 octobre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Espace réservé du contenu 2"/>
          <p:cNvSpPr txBox="1">
            <a:spLocks/>
          </p:cNvSpPr>
          <p:nvPr/>
        </p:nvSpPr>
        <p:spPr bwMode="auto">
          <a:xfrm>
            <a:off x="468313" y="1916113"/>
            <a:ext cx="8229600" cy="1944687"/>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a:solidFill>
                  <a:srgbClr val="990000"/>
                </a:solidFill>
              </a:rPr>
              <a:t>Le « Gestionnaire administratif »</a:t>
            </a:r>
          </a:p>
          <a:p>
            <a:pPr marL="273050" indent="-273050"/>
            <a:r>
              <a:rPr lang="fr-FR" sz="2400" i="1">
                <a:solidFill>
                  <a:schemeClr val="tx2"/>
                </a:solidFill>
                <a:latin typeface="Times New Roman" pitchFamily="18" charset="0"/>
              </a:rPr>
              <a:t>La mission globale du titulaire du baccalauréat professionnel Gestion-Administration consiste à prendre en charge les activités relevant de la </a:t>
            </a:r>
            <a:r>
              <a:rPr lang="fr-FR" sz="2400" b="1" i="1">
                <a:solidFill>
                  <a:schemeClr val="tx2"/>
                </a:solidFill>
                <a:latin typeface="Times New Roman" pitchFamily="18" charset="0"/>
              </a:rPr>
              <a:t>gestion administrative</a:t>
            </a:r>
            <a:r>
              <a:rPr lang="fr-FR" sz="2400" i="1">
                <a:solidFill>
                  <a:schemeClr val="tx2"/>
                </a:solidFill>
                <a:latin typeface="Times New Roman" pitchFamily="18" charset="0"/>
              </a:rPr>
              <a:t>, principalement au sein </a:t>
            </a:r>
            <a:r>
              <a:rPr lang="fr-FR" sz="2400" b="1" i="1">
                <a:solidFill>
                  <a:schemeClr val="tx2"/>
                </a:solidFill>
                <a:latin typeface="Times New Roman" pitchFamily="18" charset="0"/>
              </a:rPr>
              <a:t>d’entreprises de petite et moyenne taille</a:t>
            </a:r>
            <a:r>
              <a:rPr lang="fr-FR" sz="2400" i="1">
                <a:solidFill>
                  <a:schemeClr val="tx2"/>
                </a:solidFill>
                <a:latin typeface="Times New Roman" pitchFamily="18" charset="0"/>
              </a:rPr>
              <a:t> (artisanat, commerces, TPE, PME-PMI), de </a:t>
            </a:r>
            <a:r>
              <a:rPr lang="fr-FR" sz="2400" b="1" i="1">
                <a:solidFill>
                  <a:schemeClr val="tx2"/>
                </a:solidFill>
                <a:latin typeface="Times New Roman" pitchFamily="18" charset="0"/>
              </a:rPr>
              <a:t>collectivités</a:t>
            </a:r>
            <a:r>
              <a:rPr lang="fr-FR" sz="2400" i="1">
                <a:solidFill>
                  <a:schemeClr val="tx2"/>
                </a:solidFill>
                <a:latin typeface="Times New Roman" pitchFamily="18" charset="0"/>
              </a:rPr>
              <a:t> territoriales, d’</a:t>
            </a:r>
            <a:r>
              <a:rPr lang="fr-FR" sz="2400" b="1" i="1">
                <a:solidFill>
                  <a:schemeClr val="tx2"/>
                </a:solidFill>
                <a:latin typeface="Times New Roman" pitchFamily="18" charset="0"/>
              </a:rPr>
              <a:t>administrations</a:t>
            </a:r>
            <a:r>
              <a:rPr lang="fr-FR" sz="2400" i="1">
                <a:solidFill>
                  <a:schemeClr val="tx2"/>
                </a:solidFill>
                <a:latin typeface="Times New Roman" pitchFamily="18" charset="0"/>
              </a:rPr>
              <a:t> ou encore d’</a:t>
            </a:r>
            <a:r>
              <a:rPr lang="fr-FR" sz="2400" b="1" i="1">
                <a:solidFill>
                  <a:schemeClr val="tx2"/>
                </a:solidFill>
                <a:latin typeface="Times New Roman" pitchFamily="18" charset="0"/>
              </a:rPr>
              <a:t>associations</a:t>
            </a:r>
            <a:r>
              <a:rPr lang="fr-FR" sz="2400" i="1">
                <a:solidFill>
                  <a:schemeClr val="tx2"/>
                </a:solidFill>
                <a:latin typeface="Times New Roman" pitchFamily="18" charset="0"/>
              </a:rPr>
              <a:t>.</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4804F305-805E-432D-985E-0B1E477FA76B}" type="slidenum">
              <a:rPr lang="fr-FR" sz="1400">
                <a:solidFill>
                  <a:schemeClr val="tx2"/>
                </a:solidFill>
                <a:latin typeface="+mn-lt"/>
              </a:rPr>
              <a:pPr algn="r" fontAlgn="auto">
                <a:spcBef>
                  <a:spcPts val="0"/>
                </a:spcBef>
                <a:spcAft>
                  <a:spcPts val="0"/>
                </a:spcAft>
                <a:defRPr/>
              </a:pPr>
              <a:t>10</a:t>
            </a:fld>
            <a:endParaRPr lang="fr-FR" sz="1400" dirty="0">
              <a:solidFill>
                <a:schemeClr val="tx2"/>
              </a:solidFill>
              <a:latin typeface="+mn-lt"/>
            </a:endParaRPr>
          </a:p>
        </p:txBody>
      </p:sp>
      <p:sp>
        <p:nvSpPr>
          <p:cNvPr id="21507" name="Titre 1"/>
          <p:cNvSpPr>
            <a:spLocks/>
          </p:cNvSpPr>
          <p:nvPr/>
        </p:nvSpPr>
        <p:spPr bwMode="auto">
          <a:xfrm>
            <a:off x="395288" y="1341438"/>
            <a:ext cx="8353425" cy="504825"/>
          </a:xfrm>
          <a:prstGeom prst="rect">
            <a:avLst/>
          </a:prstGeom>
          <a:noFill/>
          <a:ln w="9525">
            <a:noFill/>
            <a:miter lim="800000"/>
            <a:headEnd/>
            <a:tailEnd/>
          </a:ln>
        </p:spPr>
        <p:txBody>
          <a:bodyPr/>
          <a:lstStyle/>
          <a:p>
            <a:endParaRPr lang="fr-FR" sz="2400" i="1">
              <a:solidFill>
                <a:srgbClr val="F50B0B"/>
              </a:solidFill>
              <a:latin typeface="Franklin Gothic Medium" pitchFamily="34" charset="0"/>
            </a:endParaRPr>
          </a:p>
        </p:txBody>
      </p:sp>
      <p:sp>
        <p:nvSpPr>
          <p:cNvPr id="21508" name="Titre 1"/>
          <p:cNvSpPr>
            <a:spLocks/>
          </p:cNvSpPr>
          <p:nvPr/>
        </p:nvSpPr>
        <p:spPr bwMode="auto">
          <a:xfrm>
            <a:off x="755650" y="620713"/>
            <a:ext cx="7521575" cy="549275"/>
          </a:xfrm>
          <a:prstGeom prst="rect">
            <a:avLst/>
          </a:prstGeom>
          <a:noFill/>
          <a:ln w="9525">
            <a:noFill/>
            <a:miter lim="800000"/>
            <a:headEnd/>
            <a:tailEnd/>
          </a:ln>
        </p:spPr>
        <p:txBody>
          <a:bodyPr anchor="ctr"/>
          <a:lstStyle/>
          <a:p>
            <a:pPr marL="533400" indent="-533400" algn="r">
              <a:buFontTx/>
              <a:buAutoNum type="arabicPeriod"/>
            </a:pPr>
            <a:r>
              <a:rPr lang="fr-FR" sz="3200">
                <a:solidFill>
                  <a:srgbClr val="C00000"/>
                </a:solidFill>
                <a:latin typeface="Franklin Gothic Medium" pitchFamily="34" charset="0"/>
              </a:rPr>
              <a:t>L’opportunité de la rénovation</a:t>
            </a:r>
            <a:br>
              <a:rPr lang="fr-FR" sz="3200">
                <a:solidFill>
                  <a:srgbClr val="C00000"/>
                </a:solidFill>
                <a:latin typeface="Franklin Gothic Medium" pitchFamily="34" charset="0"/>
              </a:rPr>
            </a:br>
            <a:r>
              <a:rPr lang="fr-FR" sz="2400" i="1">
                <a:solidFill>
                  <a:srgbClr val="990000"/>
                </a:solidFill>
                <a:latin typeface="Times New Roman" pitchFamily="18" charset="0"/>
              </a:rPr>
              <a:t>La définition du métier de gestionnaire administratif</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Espace réservé du contenu 2"/>
          <p:cNvSpPr txBox="1">
            <a:spLocks/>
          </p:cNvSpPr>
          <p:nvPr/>
        </p:nvSpPr>
        <p:spPr bwMode="auto">
          <a:xfrm>
            <a:off x="468313" y="1916113"/>
            <a:ext cx="8229600" cy="1944687"/>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a:solidFill>
                  <a:srgbClr val="990000"/>
                </a:solidFill>
              </a:rPr>
              <a:t>Les activités constitutives de la mission</a:t>
            </a:r>
          </a:p>
          <a:p>
            <a:pPr marL="273050" indent="-273050">
              <a:spcBef>
                <a:spcPts val="600"/>
              </a:spcBef>
              <a:buClr>
                <a:srgbClr val="C00000"/>
              </a:buClr>
              <a:buSzPct val="76000"/>
              <a:buFont typeface="Wingdings 2" pitchFamily="18" charset="2"/>
              <a:buNone/>
            </a:pPr>
            <a:endParaRPr lang="fr-FR" sz="2400">
              <a:solidFill>
                <a:srgbClr val="990000"/>
              </a:solidFill>
            </a:endParaRPr>
          </a:p>
          <a:p>
            <a:pPr marL="273050" indent="-273050">
              <a:spcBef>
                <a:spcPts val="600"/>
              </a:spcBef>
              <a:buClr>
                <a:srgbClr val="C00000"/>
              </a:buClr>
              <a:buSzPct val="76000"/>
              <a:buFont typeface="Wingdings 2" pitchFamily="18" charset="2"/>
              <a:buChar char="»"/>
            </a:pPr>
            <a:r>
              <a:rPr lang="fr-FR">
                <a:solidFill>
                  <a:srgbClr val="28374A"/>
                </a:solidFill>
              </a:rPr>
              <a:t>« Sécurisation » des opérations, des processus et des projets</a:t>
            </a:r>
          </a:p>
          <a:p>
            <a:pPr marL="273050" indent="-273050">
              <a:spcBef>
                <a:spcPts val="600"/>
              </a:spcBef>
              <a:buClr>
                <a:srgbClr val="C00000"/>
              </a:buClr>
              <a:buSzPct val="76000"/>
              <a:buFont typeface="Wingdings 2" pitchFamily="18" charset="2"/>
              <a:buChar char="»"/>
            </a:pPr>
            <a:r>
              <a:rPr lang="fr-FR">
                <a:solidFill>
                  <a:srgbClr val="28374A"/>
                </a:solidFill>
              </a:rPr>
              <a:t>Efficacité opérationnelle</a:t>
            </a:r>
          </a:p>
          <a:p>
            <a:pPr marL="273050" indent="-273050">
              <a:spcBef>
                <a:spcPts val="600"/>
              </a:spcBef>
              <a:buClr>
                <a:srgbClr val="C00000"/>
              </a:buClr>
              <a:buSzPct val="76000"/>
              <a:buFont typeface="Wingdings 2" pitchFamily="18" charset="2"/>
              <a:buChar char="»"/>
            </a:pPr>
            <a:r>
              <a:rPr lang="fr-FR">
                <a:solidFill>
                  <a:srgbClr val="28374A"/>
                </a:solidFill>
              </a:rPr>
              <a:t>Rôles d’assistant, de référent et de support</a:t>
            </a:r>
          </a:p>
          <a:p>
            <a:pPr marL="273050" indent="-273050">
              <a:spcBef>
                <a:spcPts val="600"/>
              </a:spcBef>
              <a:buClr>
                <a:srgbClr val="C00000"/>
              </a:buClr>
              <a:buSzPct val="76000"/>
              <a:buFont typeface="Wingdings 2" pitchFamily="18" charset="2"/>
              <a:buChar char="»"/>
            </a:pPr>
            <a:r>
              <a:rPr lang="fr-FR" sz="2000">
                <a:solidFill>
                  <a:srgbClr val="FF0000"/>
                </a:solidFill>
              </a:rPr>
              <a:t>Maîtrise importante de l’orthographe et de la syntaxe</a:t>
            </a:r>
          </a:p>
          <a:p>
            <a:pPr marL="273050" indent="-273050"/>
            <a:endParaRPr lang="fr-FR" sz="2000">
              <a:solidFill>
                <a:srgbClr val="28374A"/>
              </a:solidFill>
            </a:endParaRP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CD1A13F3-A8D9-4D19-AA4F-0FAC54DE9AC8}" type="slidenum">
              <a:rPr lang="fr-FR" sz="1400">
                <a:solidFill>
                  <a:schemeClr val="tx2"/>
                </a:solidFill>
                <a:latin typeface="+mn-lt"/>
              </a:rPr>
              <a:pPr algn="r" fontAlgn="auto">
                <a:spcBef>
                  <a:spcPts val="0"/>
                </a:spcBef>
                <a:spcAft>
                  <a:spcPts val="0"/>
                </a:spcAft>
                <a:defRPr/>
              </a:pPr>
              <a:t>11</a:t>
            </a:fld>
            <a:endParaRPr lang="fr-FR" sz="1400" dirty="0">
              <a:solidFill>
                <a:schemeClr val="tx2"/>
              </a:solidFill>
              <a:latin typeface="+mn-lt"/>
            </a:endParaRPr>
          </a:p>
        </p:txBody>
      </p:sp>
      <p:sp>
        <p:nvSpPr>
          <p:cNvPr id="23555" name="Titre 1"/>
          <p:cNvSpPr>
            <a:spLocks/>
          </p:cNvSpPr>
          <p:nvPr/>
        </p:nvSpPr>
        <p:spPr bwMode="auto">
          <a:xfrm>
            <a:off x="395288" y="1341438"/>
            <a:ext cx="8353425" cy="504825"/>
          </a:xfrm>
          <a:prstGeom prst="rect">
            <a:avLst/>
          </a:prstGeom>
          <a:noFill/>
          <a:ln w="9525">
            <a:noFill/>
            <a:miter lim="800000"/>
            <a:headEnd/>
            <a:tailEnd/>
          </a:ln>
        </p:spPr>
        <p:txBody>
          <a:bodyPr/>
          <a:lstStyle/>
          <a:p>
            <a:endParaRPr lang="fr-FR" sz="2400" i="1">
              <a:solidFill>
                <a:srgbClr val="F50B0B"/>
              </a:solidFill>
              <a:latin typeface="Franklin Gothic Medium" pitchFamily="34" charset="0"/>
            </a:endParaRPr>
          </a:p>
        </p:txBody>
      </p:sp>
      <p:sp>
        <p:nvSpPr>
          <p:cNvPr id="23556" name="Titre 1"/>
          <p:cNvSpPr>
            <a:spLocks/>
          </p:cNvSpPr>
          <p:nvPr/>
        </p:nvSpPr>
        <p:spPr bwMode="auto">
          <a:xfrm>
            <a:off x="755650" y="620713"/>
            <a:ext cx="7521575" cy="549275"/>
          </a:xfrm>
          <a:prstGeom prst="rect">
            <a:avLst/>
          </a:prstGeom>
          <a:noFill/>
          <a:ln w="9525">
            <a:noFill/>
            <a:miter lim="800000"/>
            <a:headEnd/>
            <a:tailEnd/>
          </a:ln>
        </p:spPr>
        <p:txBody>
          <a:bodyPr anchor="ctr"/>
          <a:lstStyle/>
          <a:p>
            <a:pPr marL="533400" indent="-533400" algn="r">
              <a:buFontTx/>
              <a:buAutoNum type="arabicPeriod"/>
            </a:pPr>
            <a:r>
              <a:rPr lang="fr-FR" sz="3200">
                <a:solidFill>
                  <a:srgbClr val="C00000"/>
                </a:solidFill>
                <a:latin typeface="Franklin Gothic Medium" pitchFamily="34" charset="0"/>
              </a:rPr>
              <a:t>L’opportunité de la rénovation</a:t>
            </a:r>
            <a:br>
              <a:rPr lang="fr-FR" sz="3200">
                <a:solidFill>
                  <a:srgbClr val="C00000"/>
                </a:solidFill>
                <a:latin typeface="Franklin Gothic Medium" pitchFamily="34" charset="0"/>
              </a:rPr>
            </a:br>
            <a:r>
              <a:rPr lang="fr-FR" sz="2400" i="1">
                <a:solidFill>
                  <a:srgbClr val="990000"/>
                </a:solidFill>
                <a:latin typeface="Times New Roman" pitchFamily="18" charset="0"/>
              </a:rPr>
              <a:t>La définition du métier de gestionnaire administratif</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C35F5AA3-3246-4890-BB91-9D78FDD8A965}" type="slidenum">
              <a:rPr lang="fr-FR" sz="1400">
                <a:solidFill>
                  <a:schemeClr val="tx2"/>
                </a:solidFill>
                <a:latin typeface="+mn-lt"/>
              </a:rPr>
              <a:pPr algn="r" fontAlgn="auto">
                <a:spcBef>
                  <a:spcPts val="0"/>
                </a:spcBef>
                <a:spcAft>
                  <a:spcPts val="0"/>
                </a:spcAft>
                <a:defRPr/>
              </a:pPr>
              <a:t>12</a:t>
            </a:fld>
            <a:endParaRPr lang="fr-FR" sz="1400" dirty="0">
              <a:solidFill>
                <a:schemeClr val="tx2"/>
              </a:solidFill>
              <a:latin typeface="+mn-lt"/>
            </a:endParaRPr>
          </a:p>
        </p:txBody>
      </p:sp>
      <p:sp>
        <p:nvSpPr>
          <p:cNvPr id="25602" name="Titre 1"/>
          <p:cNvSpPr>
            <a:spLocks/>
          </p:cNvSpPr>
          <p:nvPr/>
        </p:nvSpPr>
        <p:spPr bwMode="auto">
          <a:xfrm>
            <a:off x="395288" y="1341438"/>
            <a:ext cx="8353425" cy="504825"/>
          </a:xfrm>
          <a:prstGeom prst="rect">
            <a:avLst/>
          </a:prstGeom>
          <a:noFill/>
          <a:ln w="9525">
            <a:noFill/>
            <a:miter lim="800000"/>
            <a:headEnd/>
            <a:tailEnd/>
          </a:ln>
        </p:spPr>
        <p:txBody>
          <a:bodyPr/>
          <a:lstStyle/>
          <a:p>
            <a:endParaRPr lang="fr-FR" sz="2400" i="1">
              <a:solidFill>
                <a:srgbClr val="F50B0B"/>
              </a:solidFill>
              <a:latin typeface="Franklin Gothic Medium" pitchFamily="34" charset="0"/>
            </a:endParaRPr>
          </a:p>
        </p:txBody>
      </p:sp>
      <p:sp>
        <p:nvSpPr>
          <p:cNvPr id="25603" name="Titre 1"/>
          <p:cNvSpPr>
            <a:spLocks/>
          </p:cNvSpPr>
          <p:nvPr/>
        </p:nvSpPr>
        <p:spPr bwMode="auto">
          <a:xfrm>
            <a:off x="755650" y="620713"/>
            <a:ext cx="7521575" cy="549275"/>
          </a:xfrm>
          <a:prstGeom prst="rect">
            <a:avLst/>
          </a:prstGeom>
          <a:noFill/>
          <a:ln w="9525">
            <a:noFill/>
            <a:miter lim="800000"/>
            <a:headEnd/>
            <a:tailEnd/>
          </a:ln>
        </p:spPr>
        <p:txBody>
          <a:bodyPr anchor="ctr"/>
          <a:lstStyle/>
          <a:p>
            <a:pPr marL="533400" indent="-533400" algn="r">
              <a:buFontTx/>
              <a:buAutoNum type="arabicPeriod"/>
            </a:pPr>
            <a:r>
              <a:rPr lang="fr-FR" sz="3200">
                <a:solidFill>
                  <a:srgbClr val="C00000"/>
                </a:solidFill>
                <a:latin typeface="Franklin Gothic Medium" pitchFamily="34" charset="0"/>
              </a:rPr>
              <a:t>L’opportunité de la rénovation</a:t>
            </a:r>
            <a:br>
              <a:rPr lang="fr-FR" sz="3200">
                <a:solidFill>
                  <a:srgbClr val="C00000"/>
                </a:solidFill>
                <a:latin typeface="Franklin Gothic Medium" pitchFamily="34" charset="0"/>
              </a:rPr>
            </a:br>
            <a:r>
              <a:rPr lang="fr-FR" sz="3200" i="1">
                <a:solidFill>
                  <a:srgbClr val="990000"/>
                </a:solidFill>
                <a:latin typeface="Times New Roman" pitchFamily="18" charset="0"/>
              </a:rPr>
              <a:t>Conclusions</a:t>
            </a:r>
          </a:p>
        </p:txBody>
      </p:sp>
      <p:sp>
        <p:nvSpPr>
          <p:cNvPr id="25604" name="Espace réservé du contenu 2"/>
          <p:cNvSpPr txBox="1">
            <a:spLocks/>
          </p:cNvSpPr>
          <p:nvPr/>
        </p:nvSpPr>
        <p:spPr bwMode="auto">
          <a:xfrm>
            <a:off x="539750" y="1773238"/>
            <a:ext cx="8229600" cy="1944687"/>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a:solidFill>
                  <a:srgbClr val="990000"/>
                </a:solidFill>
              </a:rPr>
              <a:t>Le maintien d’un diplôme de niveau IV</a:t>
            </a:r>
          </a:p>
          <a:p>
            <a:pPr marL="273050" indent="-273050">
              <a:spcBef>
                <a:spcPts val="600"/>
              </a:spcBef>
              <a:buClr>
                <a:srgbClr val="C00000"/>
              </a:buClr>
              <a:buSzPct val="76000"/>
              <a:buFont typeface="Wingdings 2" pitchFamily="18" charset="2"/>
              <a:buNone/>
            </a:pPr>
            <a:r>
              <a:rPr lang="fr-FR" sz="2400">
                <a:solidFill>
                  <a:srgbClr val="990000"/>
                </a:solidFill>
              </a:rPr>
              <a:t>…permettant de répondre aux attentes des employeurs…</a:t>
            </a:r>
          </a:p>
          <a:p>
            <a:pPr marL="273050" indent="-273050">
              <a:spcBef>
                <a:spcPts val="600"/>
              </a:spcBef>
              <a:buClr>
                <a:srgbClr val="C00000"/>
              </a:buClr>
              <a:buSzPct val="76000"/>
              <a:buFont typeface="Wingdings 2" pitchFamily="18" charset="2"/>
              <a:buNone/>
            </a:pPr>
            <a:endParaRPr lang="fr-FR">
              <a:solidFill>
                <a:srgbClr val="28374A"/>
              </a:solidFill>
            </a:endParaRPr>
          </a:p>
          <a:p>
            <a:pPr marL="273050" indent="-273050">
              <a:spcBef>
                <a:spcPts val="600"/>
              </a:spcBef>
              <a:buClr>
                <a:srgbClr val="C00000"/>
              </a:buClr>
              <a:buSzPct val="76000"/>
              <a:buFont typeface="Wingdings 2" pitchFamily="18" charset="2"/>
              <a:buChar char="»"/>
            </a:pPr>
            <a:r>
              <a:rPr lang="fr-FR">
                <a:solidFill>
                  <a:srgbClr val="28374A"/>
                </a:solidFill>
              </a:rPr>
              <a:t>Multi-valence</a:t>
            </a:r>
          </a:p>
          <a:p>
            <a:pPr marL="273050" indent="-273050">
              <a:spcBef>
                <a:spcPts val="600"/>
              </a:spcBef>
              <a:buClr>
                <a:srgbClr val="C00000"/>
              </a:buClr>
              <a:buSzPct val="76000"/>
              <a:buFont typeface="Wingdings 2" pitchFamily="18" charset="2"/>
              <a:buChar char="»"/>
            </a:pPr>
            <a:r>
              <a:rPr lang="fr-FR">
                <a:solidFill>
                  <a:srgbClr val="28374A"/>
                </a:solidFill>
              </a:rPr>
              <a:t>Spécialisation sur les contextes</a:t>
            </a:r>
          </a:p>
          <a:p>
            <a:pPr marL="273050" indent="-273050"/>
            <a:endParaRPr lang="fr-FR" sz="2400">
              <a:solidFill>
                <a:srgbClr val="990000"/>
              </a:solidFill>
            </a:endParaRPr>
          </a:p>
          <a:p>
            <a:pPr marL="273050" indent="-273050"/>
            <a:r>
              <a:rPr lang="fr-FR" sz="2400">
                <a:solidFill>
                  <a:srgbClr val="990000"/>
                </a:solidFill>
              </a:rPr>
              <a:t>…et aux aspirations des élèves et de leurs familles</a:t>
            </a:r>
          </a:p>
          <a:p>
            <a:pPr marL="273050" indent="-273050"/>
            <a:endParaRPr lang="fr-FR" sz="2400">
              <a:solidFill>
                <a:srgbClr val="990000"/>
              </a:solidFill>
            </a:endParaRPr>
          </a:p>
          <a:p>
            <a:pPr marL="273050" indent="-273050">
              <a:spcBef>
                <a:spcPts val="600"/>
              </a:spcBef>
              <a:buClr>
                <a:srgbClr val="C00000"/>
              </a:buClr>
              <a:buSzPct val="76000"/>
              <a:buFont typeface="Wingdings 2" pitchFamily="18" charset="2"/>
              <a:buChar char="»"/>
            </a:pPr>
            <a:r>
              <a:rPr lang="fr-FR">
                <a:solidFill>
                  <a:srgbClr val="28374A"/>
                </a:solidFill>
              </a:rPr>
              <a:t>Insertion sur des emplois cibles</a:t>
            </a:r>
          </a:p>
          <a:p>
            <a:pPr marL="273050" indent="-273050">
              <a:spcBef>
                <a:spcPts val="600"/>
              </a:spcBef>
              <a:buClr>
                <a:srgbClr val="C00000"/>
              </a:buClr>
              <a:buSzPct val="76000"/>
              <a:buFont typeface="Wingdings 2" pitchFamily="18" charset="2"/>
              <a:buChar char="»"/>
            </a:pPr>
            <a:r>
              <a:rPr lang="fr-FR">
                <a:solidFill>
                  <a:srgbClr val="28374A"/>
                </a:solidFill>
              </a:rPr>
              <a:t>Réussite au baccalauréat</a:t>
            </a:r>
          </a:p>
          <a:p>
            <a:pPr marL="273050" indent="-273050">
              <a:spcBef>
                <a:spcPts val="600"/>
              </a:spcBef>
              <a:buClr>
                <a:srgbClr val="C00000"/>
              </a:buClr>
              <a:buSzPct val="76000"/>
              <a:buFont typeface="Wingdings 2" pitchFamily="18" charset="2"/>
              <a:buChar char="»"/>
            </a:pPr>
            <a:r>
              <a:rPr lang="fr-FR">
                <a:solidFill>
                  <a:srgbClr val="28374A"/>
                </a:solidFill>
              </a:rPr>
              <a:t>Poursuite de la professionnalisation</a:t>
            </a:r>
          </a:p>
          <a:p>
            <a:pPr marL="273050" indent="-273050"/>
            <a:endParaRPr lang="fr-FR">
              <a:solidFill>
                <a:srgbClr val="28374A"/>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6B026BE4-98A3-46F2-8607-386259079BD0}" type="slidenum">
              <a:rPr lang="fr-FR" sz="1400">
                <a:solidFill>
                  <a:schemeClr val="tx2"/>
                </a:solidFill>
                <a:latin typeface="+mn-lt"/>
              </a:rPr>
              <a:pPr algn="r" fontAlgn="auto">
                <a:spcBef>
                  <a:spcPts val="0"/>
                </a:spcBef>
                <a:spcAft>
                  <a:spcPts val="0"/>
                </a:spcAft>
                <a:defRPr/>
              </a:pPr>
              <a:t>13</a:t>
            </a:fld>
            <a:endParaRPr lang="fr-FR" sz="1400" dirty="0">
              <a:solidFill>
                <a:schemeClr val="tx2"/>
              </a:solidFill>
              <a:latin typeface="+mn-lt"/>
            </a:endParaRPr>
          </a:p>
        </p:txBody>
      </p:sp>
      <p:sp>
        <p:nvSpPr>
          <p:cNvPr id="27650" name="Titre 1"/>
          <p:cNvSpPr>
            <a:spLocks/>
          </p:cNvSpPr>
          <p:nvPr/>
        </p:nvSpPr>
        <p:spPr bwMode="auto">
          <a:xfrm>
            <a:off x="395288" y="1341438"/>
            <a:ext cx="8353425" cy="504825"/>
          </a:xfrm>
          <a:prstGeom prst="rect">
            <a:avLst/>
          </a:prstGeom>
          <a:noFill/>
          <a:ln w="9525">
            <a:noFill/>
            <a:miter lim="800000"/>
            <a:headEnd/>
            <a:tailEnd/>
          </a:ln>
        </p:spPr>
        <p:txBody>
          <a:bodyPr/>
          <a:lstStyle/>
          <a:p>
            <a:endParaRPr lang="fr-FR" sz="2400" i="1">
              <a:solidFill>
                <a:srgbClr val="F50B0B"/>
              </a:solidFill>
              <a:latin typeface="Franklin Gothic Medium" pitchFamily="34" charset="0"/>
            </a:endParaRPr>
          </a:p>
        </p:txBody>
      </p:sp>
      <p:sp>
        <p:nvSpPr>
          <p:cNvPr id="27651" name="Titre 1"/>
          <p:cNvSpPr>
            <a:spLocks/>
          </p:cNvSpPr>
          <p:nvPr/>
        </p:nvSpPr>
        <p:spPr bwMode="auto">
          <a:xfrm>
            <a:off x="755650" y="620713"/>
            <a:ext cx="7521575" cy="549275"/>
          </a:xfrm>
          <a:prstGeom prst="rect">
            <a:avLst/>
          </a:prstGeom>
          <a:noFill/>
          <a:ln w="9525">
            <a:noFill/>
            <a:miter lim="800000"/>
            <a:headEnd/>
            <a:tailEnd/>
          </a:ln>
        </p:spPr>
        <p:txBody>
          <a:bodyPr anchor="ctr"/>
          <a:lstStyle/>
          <a:p>
            <a:pPr marL="533400" indent="-533400" algn="r">
              <a:buFontTx/>
              <a:buAutoNum type="arabicPeriod"/>
            </a:pPr>
            <a:r>
              <a:rPr lang="fr-FR" sz="3200">
                <a:solidFill>
                  <a:srgbClr val="C00000"/>
                </a:solidFill>
                <a:latin typeface="Franklin Gothic Medium" pitchFamily="34" charset="0"/>
              </a:rPr>
              <a:t>L’opportunité de la rénovation</a:t>
            </a:r>
            <a:br>
              <a:rPr lang="fr-FR" sz="3200">
                <a:solidFill>
                  <a:srgbClr val="C00000"/>
                </a:solidFill>
                <a:latin typeface="Franklin Gothic Medium" pitchFamily="34" charset="0"/>
              </a:rPr>
            </a:br>
            <a:r>
              <a:rPr lang="fr-FR" sz="3200" i="1">
                <a:solidFill>
                  <a:srgbClr val="990000"/>
                </a:solidFill>
                <a:latin typeface="Times New Roman" pitchFamily="18" charset="0"/>
              </a:rPr>
              <a:t>Conclusions</a:t>
            </a:r>
          </a:p>
        </p:txBody>
      </p:sp>
      <p:sp>
        <p:nvSpPr>
          <p:cNvPr id="27652" name="Espace réservé du contenu 2"/>
          <p:cNvSpPr txBox="1">
            <a:spLocks/>
          </p:cNvSpPr>
          <p:nvPr/>
        </p:nvSpPr>
        <p:spPr bwMode="auto">
          <a:xfrm>
            <a:off x="611188" y="1484313"/>
            <a:ext cx="8229600" cy="1944687"/>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a:solidFill>
                  <a:srgbClr val="990000"/>
                </a:solidFill>
              </a:rPr>
              <a:t>Une seule spécialité de baccalauréat « administratif »</a:t>
            </a:r>
          </a:p>
          <a:p>
            <a:pPr marL="273050" indent="-273050">
              <a:spcBef>
                <a:spcPts val="600"/>
              </a:spcBef>
              <a:buClr>
                <a:srgbClr val="C00000"/>
              </a:buClr>
              <a:buSzPct val="76000"/>
              <a:buFont typeface="Wingdings 2" pitchFamily="18" charset="2"/>
              <a:buChar char="»"/>
            </a:pPr>
            <a:r>
              <a:rPr lang="fr-FR">
                <a:solidFill>
                  <a:srgbClr val="28374A"/>
                </a:solidFill>
              </a:rPr>
              <a:t>Articulation avec le BEP MSA</a:t>
            </a:r>
          </a:p>
          <a:p>
            <a:pPr marL="273050" indent="-273050">
              <a:spcBef>
                <a:spcPts val="600"/>
              </a:spcBef>
              <a:buClr>
                <a:srgbClr val="C00000"/>
              </a:buClr>
              <a:buSzPct val="76000"/>
              <a:buFont typeface="Wingdings 2" pitchFamily="18" charset="2"/>
              <a:buChar char="»"/>
            </a:pPr>
            <a:r>
              <a:rPr lang="fr-FR">
                <a:solidFill>
                  <a:srgbClr val="28374A"/>
                </a:solidFill>
              </a:rPr>
              <a:t>Architecture de certification et de formation ouverte aux différents statuts</a:t>
            </a:r>
          </a:p>
          <a:p>
            <a:pPr marL="273050" indent="-273050">
              <a:spcBef>
                <a:spcPts val="600"/>
              </a:spcBef>
              <a:buClr>
                <a:srgbClr val="C00000"/>
              </a:buClr>
              <a:buSzPct val="76000"/>
              <a:buFont typeface="Wingdings 2" pitchFamily="18" charset="2"/>
              <a:buChar char="»"/>
            </a:pPr>
            <a:r>
              <a:rPr lang="fr-FR">
                <a:solidFill>
                  <a:srgbClr val="28374A"/>
                </a:solidFill>
              </a:rPr>
              <a:t>Ancrage avec les diplômes de niveau III (BTS)</a:t>
            </a:r>
          </a:p>
          <a:p>
            <a:pPr marL="273050" indent="-273050">
              <a:spcBef>
                <a:spcPts val="600"/>
              </a:spcBef>
              <a:buClr>
                <a:srgbClr val="C00000"/>
              </a:buClr>
              <a:buSzPct val="76000"/>
              <a:buFont typeface="Wingdings 2" pitchFamily="18" charset="2"/>
              <a:buChar char="»"/>
            </a:pPr>
            <a:r>
              <a:rPr lang="fr-FR">
                <a:solidFill>
                  <a:srgbClr val="28374A"/>
                </a:solidFill>
              </a:rPr>
              <a:t>Maintien de l’attractivité sociale (VAE, FC)</a:t>
            </a:r>
          </a:p>
          <a:p>
            <a:pPr marL="273050" indent="-273050">
              <a:spcBef>
                <a:spcPts val="600"/>
              </a:spcBef>
              <a:buClr>
                <a:srgbClr val="C00000"/>
              </a:buClr>
              <a:buSzPct val="76000"/>
              <a:buFont typeface="Wingdings 2" pitchFamily="18" charset="2"/>
              <a:buChar char="»"/>
            </a:pPr>
            <a:endParaRPr lang="fr-FR" sz="2400">
              <a:solidFill>
                <a:srgbClr val="990000"/>
              </a:solidFill>
            </a:endParaRPr>
          </a:p>
          <a:p>
            <a:pPr marL="273050" indent="-273050">
              <a:spcBef>
                <a:spcPts val="600"/>
              </a:spcBef>
              <a:buClr>
                <a:srgbClr val="C00000"/>
              </a:buClr>
              <a:buSzPct val="76000"/>
              <a:buFont typeface="Wingdings 2" pitchFamily="18" charset="2"/>
              <a:buNone/>
            </a:pPr>
            <a:r>
              <a:rPr lang="fr-FR" sz="2400">
                <a:solidFill>
                  <a:srgbClr val="990000"/>
                </a:solidFill>
              </a:rPr>
              <a:t>Certifiant la capacité à</a:t>
            </a:r>
          </a:p>
          <a:p>
            <a:pPr marL="273050" indent="-273050">
              <a:spcBef>
                <a:spcPts val="600"/>
              </a:spcBef>
              <a:buClr>
                <a:srgbClr val="C00000"/>
              </a:buClr>
              <a:buSzPct val="76000"/>
              <a:buFont typeface="Wingdings 2" pitchFamily="18" charset="2"/>
              <a:buChar char="»"/>
            </a:pPr>
            <a:r>
              <a:rPr lang="fr-FR">
                <a:solidFill>
                  <a:srgbClr val="28374A"/>
                </a:solidFill>
              </a:rPr>
              <a:t>  Prendre en charge la dimension administrative des activités de gestion, commerciales, de communication, de GRH</a:t>
            </a:r>
          </a:p>
          <a:p>
            <a:pPr marL="273050" indent="-273050">
              <a:spcBef>
                <a:spcPts val="600"/>
              </a:spcBef>
              <a:buClr>
                <a:srgbClr val="C00000"/>
              </a:buClr>
              <a:buSzPct val="76000"/>
              <a:buFont typeface="Wingdings 2" pitchFamily="18" charset="2"/>
              <a:buChar char="»"/>
            </a:pPr>
            <a:r>
              <a:rPr lang="fr-FR">
                <a:solidFill>
                  <a:srgbClr val="28374A"/>
                </a:solidFill>
              </a:rPr>
              <a:t>  Développer une professionnalité relationnelle</a:t>
            </a:r>
          </a:p>
          <a:p>
            <a:pPr marL="273050" indent="-273050">
              <a:spcBef>
                <a:spcPts val="600"/>
              </a:spcBef>
              <a:buClr>
                <a:srgbClr val="C00000"/>
              </a:buClr>
              <a:buSzPct val="76000"/>
              <a:buFont typeface="Wingdings 2" pitchFamily="18" charset="2"/>
              <a:buChar char="»"/>
            </a:pPr>
            <a:r>
              <a:rPr lang="fr-FR">
                <a:solidFill>
                  <a:srgbClr val="28374A"/>
                </a:solidFill>
              </a:rPr>
              <a:t>  Inscrire l’activité administrative au cœur des SI</a:t>
            </a:r>
          </a:p>
          <a:p>
            <a:pPr marL="273050" indent="-273050">
              <a:spcBef>
                <a:spcPts val="600"/>
              </a:spcBef>
              <a:buClr>
                <a:srgbClr val="C00000"/>
              </a:buClr>
              <a:buSzPct val="76000"/>
              <a:buFont typeface="Wingdings 2" pitchFamily="18" charset="2"/>
              <a:buChar char="»"/>
            </a:pPr>
            <a:r>
              <a:rPr lang="fr-FR">
                <a:solidFill>
                  <a:srgbClr val="28374A"/>
                </a:solidFill>
              </a:rPr>
              <a:t>  Maîtriser des contextes porteurs de spécificités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re 1"/>
          <p:cNvSpPr>
            <a:spLocks noGrp="1"/>
          </p:cNvSpPr>
          <p:nvPr>
            <p:ph type="title" idx="4294967295"/>
          </p:nvPr>
        </p:nvSpPr>
        <p:spPr/>
        <p:txBody>
          <a:bodyPr/>
          <a:lstStyle/>
          <a:p>
            <a:pPr marL="533400" indent="-533400" algn="r" eaLnBrk="1" hangingPunct="1"/>
            <a:r>
              <a:rPr lang="fr-FR" sz="3200" smtClean="0">
                <a:solidFill>
                  <a:srgbClr val="C00000"/>
                </a:solidFill>
              </a:rPr>
              <a:t>2. Les ambitions de la rénovation</a:t>
            </a:r>
            <a:br>
              <a:rPr lang="fr-FR" sz="3200" smtClean="0">
                <a:solidFill>
                  <a:srgbClr val="C00000"/>
                </a:solidFill>
              </a:rPr>
            </a:br>
            <a:r>
              <a:rPr lang="fr-FR" sz="2400" i="1" smtClean="0">
                <a:solidFill>
                  <a:srgbClr val="990000"/>
                </a:solidFill>
                <a:latin typeface="Times New Roman" pitchFamily="18" charset="0"/>
              </a:rPr>
              <a:t>Vers une revalorisation de la filière administrative…</a:t>
            </a:r>
          </a:p>
        </p:txBody>
      </p:sp>
      <p:sp>
        <p:nvSpPr>
          <p:cNvPr id="29698" name="Espace réservé du contenu 2"/>
          <p:cNvSpPr>
            <a:spLocks noGrp="1"/>
          </p:cNvSpPr>
          <p:nvPr>
            <p:ph idx="4294967295"/>
          </p:nvPr>
        </p:nvSpPr>
        <p:spPr>
          <a:xfrm>
            <a:off x="827088" y="1773238"/>
            <a:ext cx="7521575" cy="3481387"/>
          </a:xfrm>
        </p:spPr>
        <p:txBody>
          <a:bodyPr/>
          <a:lstStyle/>
          <a:p>
            <a:pPr eaLnBrk="1" hangingPunct="1"/>
            <a:r>
              <a:rPr lang="fr-FR" sz="2400" smtClean="0"/>
              <a:t>L’insertion au niveau IV</a:t>
            </a:r>
          </a:p>
          <a:p>
            <a:pPr eaLnBrk="1" hangingPunct="1"/>
            <a:r>
              <a:rPr lang="fr-FR" sz="2400" smtClean="0"/>
              <a:t>L’élargissement des poursuites d’études</a:t>
            </a:r>
          </a:p>
          <a:p>
            <a:pPr eaLnBrk="1" hangingPunct="1"/>
            <a:r>
              <a:rPr lang="fr-FR" sz="2400" smtClean="0"/>
              <a:t>L’attractivité sociale renforcée</a:t>
            </a:r>
          </a:p>
          <a:p>
            <a:pPr eaLnBrk="1" hangingPunct="1"/>
            <a:r>
              <a:rPr lang="fr-FR" sz="2400" smtClean="0"/>
              <a:t>Le traitement des difficultés rédactionnelles</a:t>
            </a:r>
          </a:p>
          <a:p>
            <a:pPr eaLnBrk="1" hangingPunct="1"/>
            <a:r>
              <a:rPr lang="fr-FR" sz="2400" smtClean="0"/>
              <a:t>L’utilisation des livrets de compétences dans la voie pro</a:t>
            </a:r>
          </a:p>
          <a:p>
            <a:pPr eaLnBrk="1" hangingPunct="1"/>
            <a:r>
              <a:rPr lang="fr-FR" sz="2400" smtClean="0"/>
              <a:t>L’immersion technologique</a:t>
            </a:r>
          </a:p>
          <a:p>
            <a:pPr eaLnBrk="1" hangingPunct="1"/>
            <a:r>
              <a:rPr lang="fr-FR" sz="2400" smtClean="0"/>
              <a:t>La dynamique pédagogique et certificative</a:t>
            </a:r>
          </a:p>
        </p:txBody>
      </p:sp>
      <p:sp>
        <p:nvSpPr>
          <p:cNvPr id="4" name="Espace réservé du pied de page 3"/>
          <p:cNvSpPr txBox="1">
            <a:spLocks noGrp="1"/>
          </p:cNvSpPr>
          <p:nvPr/>
        </p:nvSpPr>
        <p:spPr>
          <a:xfrm>
            <a:off x="3505200" y="6400800"/>
            <a:ext cx="4724400" cy="274638"/>
          </a:xfrm>
          <a:prstGeom prst="rect">
            <a:avLst/>
          </a:prstGeom>
          <a:noFill/>
        </p:spPr>
        <p:txBody>
          <a:bodyPr anchor="ctr"/>
          <a:lstStyle/>
          <a:p>
            <a:pPr algn="r" fontAlgn="auto">
              <a:spcBef>
                <a:spcPts val="0"/>
              </a:spcBef>
              <a:spcAft>
                <a:spcPts val="0"/>
              </a:spcAft>
              <a:defRPr/>
            </a:pPr>
            <a:r>
              <a:rPr lang="fr-FR" sz="1000" cap="all" spc="200">
                <a:solidFill>
                  <a:schemeClr val="accent6">
                    <a:lumMod val="50000"/>
                  </a:schemeClr>
                </a:solidFill>
                <a:latin typeface="+mn-lt"/>
              </a:rPr>
              <a:t>PNP - Poitiers - 13 &amp; 14 octobre 2011</a:t>
            </a:r>
          </a:p>
        </p:txBody>
      </p:sp>
      <p:sp>
        <p:nvSpPr>
          <p:cNvPr id="5" name="Espace réservé du numéro de diapositive 4"/>
          <p:cNvSpPr txBox="1">
            <a:spLocks noGrp="1"/>
          </p:cNvSpPr>
          <p:nvPr/>
        </p:nvSpPr>
        <p:spPr>
          <a:xfrm>
            <a:off x="8401050" y="6432550"/>
            <a:ext cx="438150" cy="349250"/>
          </a:xfrm>
          <a:prstGeom prst="ellipse">
            <a:avLst/>
          </a:prstGeom>
          <a:noFill/>
          <a:ln w="19050">
            <a:solidFill>
              <a:schemeClr val="bg1">
                <a:lumMod val="65000"/>
              </a:schemeClr>
            </a:solidFill>
          </a:ln>
        </p:spPr>
        <p:txBody>
          <a:bodyPr lIns="9144" tIns="9144" rIns="9144" bIns="9144" anchor="ctr">
            <a:normAutofit lnSpcReduction="10000"/>
          </a:bodyPr>
          <a:lstStyle/>
          <a:p>
            <a:pPr algn="ctr" fontAlgn="auto">
              <a:spcBef>
                <a:spcPts val="0"/>
              </a:spcBef>
              <a:spcAft>
                <a:spcPts val="0"/>
              </a:spcAft>
              <a:defRPr/>
            </a:pPr>
            <a:fld id="{76B36BC2-FCBF-4387-B7E2-F98C09DE7DE4}" type="slidenum">
              <a:rPr lang="fr-FR" sz="1650">
                <a:solidFill>
                  <a:schemeClr val="accent6">
                    <a:lumMod val="50000"/>
                  </a:schemeClr>
                </a:solidFill>
                <a:latin typeface="+mn-lt"/>
              </a:rPr>
              <a:pPr algn="ctr" fontAlgn="auto">
                <a:spcBef>
                  <a:spcPts val="0"/>
                </a:spcBef>
                <a:spcAft>
                  <a:spcPts val="0"/>
                </a:spcAft>
                <a:defRPr/>
              </a:pPr>
              <a:t>14</a:t>
            </a:fld>
            <a:endParaRPr lang="fr-FR" sz="1650" dirty="0">
              <a:solidFill>
                <a:schemeClr val="accent6">
                  <a:lumMod val="50000"/>
                </a:schemeClr>
              </a:solidFill>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re 1"/>
          <p:cNvSpPr>
            <a:spLocks noGrp="1"/>
          </p:cNvSpPr>
          <p:nvPr>
            <p:ph type="title" idx="4294967295"/>
          </p:nvPr>
        </p:nvSpPr>
        <p:spPr/>
        <p:txBody>
          <a:bodyPr/>
          <a:lstStyle/>
          <a:p>
            <a:pPr marL="533400" indent="-533400" algn="r" eaLnBrk="1" hangingPunct="1"/>
            <a:r>
              <a:rPr lang="fr-FR" sz="3200" smtClean="0">
                <a:solidFill>
                  <a:srgbClr val="C00000"/>
                </a:solidFill>
              </a:rPr>
              <a:t>3. Le projet de référentiel</a:t>
            </a:r>
            <a:br>
              <a:rPr lang="fr-FR" sz="3200" smtClean="0">
                <a:solidFill>
                  <a:srgbClr val="C00000"/>
                </a:solidFill>
              </a:rPr>
            </a:br>
            <a:r>
              <a:rPr lang="fr-FR" i="1" smtClean="0">
                <a:solidFill>
                  <a:srgbClr val="990000"/>
                </a:solidFill>
                <a:latin typeface="Times New Roman" pitchFamily="18" charset="0"/>
              </a:rPr>
              <a:t>une réponse au cahier des charges</a:t>
            </a:r>
          </a:p>
        </p:txBody>
      </p:sp>
      <p:sp>
        <p:nvSpPr>
          <p:cNvPr id="4" name="Espace réservé du pied de page 3"/>
          <p:cNvSpPr txBox="1">
            <a:spLocks noGrp="1"/>
          </p:cNvSpPr>
          <p:nvPr/>
        </p:nvSpPr>
        <p:spPr>
          <a:xfrm>
            <a:off x="3505200" y="6400800"/>
            <a:ext cx="4724400" cy="274638"/>
          </a:xfrm>
          <a:prstGeom prst="rect">
            <a:avLst/>
          </a:prstGeom>
          <a:noFill/>
        </p:spPr>
        <p:txBody>
          <a:bodyPr anchor="ctr"/>
          <a:lstStyle/>
          <a:p>
            <a:pPr algn="r" fontAlgn="auto">
              <a:spcBef>
                <a:spcPts val="0"/>
              </a:spcBef>
              <a:spcAft>
                <a:spcPts val="0"/>
              </a:spcAft>
              <a:defRPr/>
            </a:pPr>
            <a:r>
              <a:rPr lang="fr-FR" sz="1000" cap="all" spc="200">
                <a:solidFill>
                  <a:schemeClr val="accent6">
                    <a:lumMod val="50000"/>
                  </a:schemeClr>
                </a:solidFill>
                <a:latin typeface="+mn-lt"/>
              </a:rPr>
              <a:t>PNP - Poitiers - 13 &amp; 14 octobre 2011</a:t>
            </a:r>
          </a:p>
        </p:txBody>
      </p:sp>
      <p:sp>
        <p:nvSpPr>
          <p:cNvPr id="5" name="Espace réservé du numéro de diapositive 4"/>
          <p:cNvSpPr txBox="1">
            <a:spLocks noGrp="1"/>
          </p:cNvSpPr>
          <p:nvPr/>
        </p:nvSpPr>
        <p:spPr>
          <a:xfrm>
            <a:off x="8401050" y="6432550"/>
            <a:ext cx="438150" cy="349250"/>
          </a:xfrm>
          <a:prstGeom prst="ellipse">
            <a:avLst/>
          </a:prstGeom>
          <a:noFill/>
          <a:ln w="19050">
            <a:solidFill>
              <a:schemeClr val="bg1">
                <a:lumMod val="65000"/>
              </a:schemeClr>
            </a:solidFill>
          </a:ln>
        </p:spPr>
        <p:txBody>
          <a:bodyPr lIns="9144" tIns="9144" rIns="9144" bIns="9144" anchor="ctr">
            <a:normAutofit lnSpcReduction="10000"/>
          </a:bodyPr>
          <a:lstStyle/>
          <a:p>
            <a:pPr algn="ctr" fontAlgn="auto">
              <a:spcBef>
                <a:spcPts val="0"/>
              </a:spcBef>
              <a:spcAft>
                <a:spcPts val="0"/>
              </a:spcAft>
              <a:defRPr/>
            </a:pPr>
            <a:fld id="{D7962F88-3C76-4EE2-8C88-9B83C341BD28}" type="slidenum">
              <a:rPr lang="fr-FR" sz="1650">
                <a:solidFill>
                  <a:schemeClr val="accent6">
                    <a:lumMod val="50000"/>
                  </a:schemeClr>
                </a:solidFill>
                <a:latin typeface="+mn-lt"/>
              </a:rPr>
              <a:pPr algn="ctr" fontAlgn="auto">
                <a:spcBef>
                  <a:spcPts val="0"/>
                </a:spcBef>
                <a:spcAft>
                  <a:spcPts val="0"/>
                </a:spcAft>
                <a:defRPr/>
              </a:pPr>
              <a:t>15</a:t>
            </a:fld>
            <a:endParaRPr lang="fr-FR" sz="1650" dirty="0">
              <a:solidFill>
                <a:schemeClr val="accent6">
                  <a:lumMod val="50000"/>
                </a:schemeClr>
              </a:solidFill>
              <a:latin typeface="+mn-lt"/>
            </a:endParaRPr>
          </a:p>
        </p:txBody>
      </p:sp>
      <p:sp>
        <p:nvSpPr>
          <p:cNvPr id="30724" name="Espace réservé du contenu 2"/>
          <p:cNvSpPr txBox="1">
            <a:spLocks/>
          </p:cNvSpPr>
          <p:nvPr/>
        </p:nvSpPr>
        <p:spPr bwMode="auto">
          <a:xfrm>
            <a:off x="395288" y="1628775"/>
            <a:ext cx="8229600" cy="1944688"/>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a:solidFill>
                  <a:srgbClr val="990000"/>
                </a:solidFill>
              </a:rPr>
              <a:t>L’appellation du diplôme</a:t>
            </a:r>
          </a:p>
          <a:p>
            <a:pPr marL="273050" indent="-273050">
              <a:spcBef>
                <a:spcPts val="600"/>
              </a:spcBef>
              <a:buClr>
                <a:srgbClr val="C00000"/>
              </a:buClr>
              <a:buSzPct val="76000"/>
              <a:buFont typeface="Wingdings 2" pitchFamily="18" charset="2"/>
              <a:buChar char="»"/>
            </a:pPr>
            <a:r>
              <a:rPr lang="fr-FR">
                <a:solidFill>
                  <a:srgbClr val="28374A"/>
                </a:solidFill>
              </a:rPr>
              <a:t>De la Comptabilité à la Gestion</a:t>
            </a:r>
          </a:p>
          <a:p>
            <a:pPr marL="273050" indent="-273050">
              <a:spcBef>
                <a:spcPts val="600"/>
              </a:spcBef>
              <a:buClr>
                <a:srgbClr val="C00000"/>
              </a:buClr>
              <a:buSzPct val="76000"/>
              <a:buFont typeface="Wingdings 2" pitchFamily="18" charset="2"/>
              <a:buChar char="»"/>
            </a:pPr>
            <a:r>
              <a:rPr lang="fr-FR">
                <a:solidFill>
                  <a:srgbClr val="28374A"/>
                </a:solidFill>
              </a:rPr>
              <a:t>Du Secrétariat à l’Administratif</a:t>
            </a:r>
          </a:p>
        </p:txBody>
      </p:sp>
      <p:sp>
        <p:nvSpPr>
          <p:cNvPr id="30725" name="Rectangle 8"/>
          <p:cNvSpPr>
            <a:spLocks noChangeArrowheads="1"/>
          </p:cNvSpPr>
          <p:nvPr/>
        </p:nvSpPr>
        <p:spPr bwMode="auto">
          <a:xfrm>
            <a:off x="358775" y="3500438"/>
            <a:ext cx="8785225" cy="457200"/>
          </a:xfrm>
          <a:prstGeom prst="rect">
            <a:avLst/>
          </a:prstGeom>
          <a:noFill/>
          <a:ln w="9525">
            <a:noFill/>
            <a:miter lim="800000"/>
            <a:headEnd/>
            <a:tailEnd/>
          </a:ln>
        </p:spPr>
        <p:txBody>
          <a:bodyPr>
            <a:spAutoFit/>
          </a:bodyPr>
          <a:lstStyle/>
          <a:p>
            <a:r>
              <a:rPr lang="fr-FR" sz="2400" b="1">
                <a:solidFill>
                  <a:srgbClr val="CC0000"/>
                </a:solidFill>
              </a:rPr>
              <a:t>Baccalauréat Professionnel GESTION-ADMINISTRATION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Espace réservé du contenu 2"/>
          <p:cNvSpPr txBox="1">
            <a:spLocks/>
          </p:cNvSpPr>
          <p:nvPr/>
        </p:nvSpPr>
        <p:spPr bwMode="auto">
          <a:xfrm>
            <a:off x="395288" y="1557338"/>
            <a:ext cx="8229600" cy="43180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i="1">
                <a:solidFill>
                  <a:srgbClr val="F50B0B"/>
                </a:solidFill>
              </a:rPr>
              <a:t>Les activités constitutives du métier</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039D5231-9196-418F-92F8-F61A5620424F}" type="slidenum">
              <a:rPr lang="fr-FR" sz="1400">
                <a:solidFill>
                  <a:schemeClr val="tx2"/>
                </a:solidFill>
                <a:latin typeface="+mn-lt"/>
              </a:rPr>
              <a:pPr algn="r" fontAlgn="auto">
                <a:spcBef>
                  <a:spcPts val="0"/>
                </a:spcBef>
                <a:spcAft>
                  <a:spcPts val="0"/>
                </a:spcAft>
                <a:defRPr/>
              </a:pPr>
              <a:t>16</a:t>
            </a:fld>
            <a:endParaRPr lang="fr-FR" sz="1400" dirty="0">
              <a:solidFill>
                <a:schemeClr val="tx2"/>
              </a:solidFill>
              <a:latin typeface="+mn-lt"/>
            </a:endParaRPr>
          </a:p>
        </p:txBody>
      </p:sp>
      <p:sp>
        <p:nvSpPr>
          <p:cNvPr id="31747" name="Titre 1"/>
          <p:cNvSpPr>
            <a:spLocks/>
          </p:cNvSpPr>
          <p:nvPr/>
        </p:nvSpPr>
        <p:spPr bwMode="auto">
          <a:xfrm>
            <a:off x="395288" y="1341438"/>
            <a:ext cx="8353425" cy="504825"/>
          </a:xfrm>
          <a:prstGeom prst="rect">
            <a:avLst/>
          </a:prstGeom>
          <a:noFill/>
          <a:ln w="9525">
            <a:noFill/>
            <a:miter lim="800000"/>
            <a:headEnd/>
            <a:tailEnd/>
          </a:ln>
        </p:spPr>
        <p:txBody>
          <a:bodyPr/>
          <a:lstStyle/>
          <a:p>
            <a:endParaRPr lang="fr-FR" sz="2400" i="1">
              <a:solidFill>
                <a:srgbClr val="F50B0B"/>
              </a:solidFill>
              <a:latin typeface="Franklin Gothic Medium" pitchFamily="34" charset="0"/>
            </a:endParaRPr>
          </a:p>
        </p:txBody>
      </p:sp>
      <p:sp>
        <p:nvSpPr>
          <p:cNvPr id="65541" name="Oval 5"/>
          <p:cNvSpPr>
            <a:spLocks noChangeArrowheads="1"/>
          </p:cNvSpPr>
          <p:nvPr/>
        </p:nvSpPr>
        <p:spPr bwMode="auto">
          <a:xfrm>
            <a:off x="684213" y="2205038"/>
            <a:ext cx="3024187" cy="1800225"/>
          </a:xfrm>
          <a:prstGeom prst="ellipse">
            <a:avLst/>
          </a:prstGeom>
          <a:solidFill>
            <a:srgbClr val="FFFF99"/>
          </a:solidFill>
          <a:ln w="9525">
            <a:round/>
            <a:headEnd/>
            <a:tailEnd/>
          </a:ln>
          <a:effectLst/>
          <a:scene3d>
            <a:camera prst="legacyObliqueTopLeft">
              <a:rot lat="20399999" lon="1200000" rev="0"/>
            </a:camera>
            <a:lightRig rig="legacyFlat3" dir="t"/>
          </a:scene3d>
          <a:sp3d extrusionH="430200" prstMaterial="legacyMatte">
            <a:bevelT w="13500" h="13500" prst="angle"/>
            <a:bevelB w="13500" h="13500" prst="angle"/>
            <a:extrusionClr>
              <a:srgbClr val="FFFF99"/>
            </a:extrusionClr>
          </a:sp3d>
        </p:spPr>
        <p:txBody>
          <a:bodyPr wrap="none" anchor="ctr">
            <a:flatTx/>
          </a:bodyPr>
          <a:lstStyle/>
          <a:p>
            <a:pPr algn="ctr">
              <a:defRPr/>
            </a:pPr>
            <a:r>
              <a:rPr lang="fr-FR">
                <a:latin typeface="Century" pitchFamily="18" charset="0"/>
              </a:rPr>
              <a:t>Pôle 1</a:t>
            </a:r>
          </a:p>
          <a:p>
            <a:pPr algn="ctr">
              <a:defRPr/>
            </a:pPr>
            <a:r>
              <a:rPr lang="fr-FR">
                <a:latin typeface="Century" pitchFamily="18" charset="0"/>
              </a:rPr>
              <a:t>Gestion</a:t>
            </a:r>
          </a:p>
          <a:p>
            <a:pPr algn="ctr">
              <a:defRPr/>
            </a:pPr>
            <a:r>
              <a:rPr lang="fr-FR">
                <a:latin typeface="Century" pitchFamily="18" charset="0"/>
              </a:rPr>
              <a:t>administrative</a:t>
            </a:r>
          </a:p>
          <a:p>
            <a:pPr algn="ctr">
              <a:defRPr/>
            </a:pPr>
            <a:r>
              <a:rPr lang="fr-FR">
                <a:latin typeface="Century" pitchFamily="18" charset="0"/>
              </a:rPr>
              <a:t>des </a:t>
            </a:r>
          </a:p>
          <a:p>
            <a:pPr algn="ctr">
              <a:defRPr/>
            </a:pPr>
            <a:r>
              <a:rPr lang="fr-FR">
                <a:solidFill>
                  <a:srgbClr val="F50B0B"/>
                </a:solidFill>
                <a:effectLst>
                  <a:outerShdw blurRad="38100" dist="38100" dir="2700000" algn="tl">
                    <a:srgbClr val="000000"/>
                  </a:outerShdw>
                </a:effectLst>
                <a:latin typeface="Century" pitchFamily="18" charset="0"/>
              </a:rPr>
              <a:t>relations externes</a:t>
            </a:r>
          </a:p>
        </p:txBody>
      </p:sp>
      <p:sp>
        <p:nvSpPr>
          <p:cNvPr id="65542" name="Oval 6"/>
          <p:cNvSpPr>
            <a:spLocks noChangeArrowheads="1"/>
          </p:cNvSpPr>
          <p:nvPr/>
        </p:nvSpPr>
        <p:spPr bwMode="auto">
          <a:xfrm>
            <a:off x="684213" y="4292600"/>
            <a:ext cx="3024187" cy="1800225"/>
          </a:xfrm>
          <a:prstGeom prst="ellipse">
            <a:avLst/>
          </a:prstGeom>
          <a:solidFill>
            <a:srgbClr val="FFFF99"/>
          </a:solidFill>
          <a:ln w="9525">
            <a:round/>
            <a:headEnd/>
            <a:tailEnd/>
          </a:ln>
          <a:effectLst/>
          <a:scene3d>
            <a:camera prst="legacyObliqueTopLeft">
              <a:rot lat="20399999" lon="900000" rev="0"/>
            </a:camera>
            <a:lightRig rig="legacyFlat3" dir="t"/>
          </a:scene3d>
          <a:sp3d extrusionH="430200" prstMaterial="legacyMatte">
            <a:bevelT w="13500" h="13500" prst="angle"/>
            <a:bevelB w="13500" h="13500" prst="angle"/>
            <a:extrusionClr>
              <a:srgbClr val="FFFF99"/>
            </a:extrusionClr>
          </a:sp3d>
        </p:spPr>
        <p:txBody>
          <a:bodyPr wrap="none" anchor="ctr">
            <a:flatTx/>
          </a:bodyPr>
          <a:lstStyle/>
          <a:p>
            <a:pPr algn="ctr">
              <a:defRPr/>
            </a:pPr>
            <a:r>
              <a:rPr lang="fr-FR">
                <a:latin typeface="Century" pitchFamily="18" charset="0"/>
              </a:rPr>
              <a:t>Pôle 2</a:t>
            </a:r>
          </a:p>
          <a:p>
            <a:pPr algn="ctr">
              <a:defRPr/>
            </a:pPr>
            <a:r>
              <a:rPr lang="fr-FR">
                <a:latin typeface="Century" pitchFamily="18" charset="0"/>
              </a:rPr>
              <a:t>Gestion</a:t>
            </a:r>
          </a:p>
          <a:p>
            <a:pPr algn="ctr">
              <a:defRPr/>
            </a:pPr>
            <a:r>
              <a:rPr lang="fr-FR">
                <a:latin typeface="Century" pitchFamily="18" charset="0"/>
              </a:rPr>
              <a:t>administrative</a:t>
            </a:r>
          </a:p>
          <a:p>
            <a:pPr algn="ctr">
              <a:defRPr/>
            </a:pPr>
            <a:r>
              <a:rPr lang="fr-FR">
                <a:latin typeface="Century" pitchFamily="18" charset="0"/>
              </a:rPr>
              <a:t>des </a:t>
            </a:r>
          </a:p>
          <a:p>
            <a:pPr algn="ctr">
              <a:defRPr/>
            </a:pPr>
            <a:r>
              <a:rPr lang="fr-FR">
                <a:solidFill>
                  <a:srgbClr val="F50B0B"/>
                </a:solidFill>
                <a:effectLst>
                  <a:outerShdw blurRad="38100" dist="38100" dir="2700000" algn="tl">
                    <a:srgbClr val="000000"/>
                  </a:outerShdw>
                </a:effectLst>
                <a:latin typeface="Century" pitchFamily="18" charset="0"/>
              </a:rPr>
              <a:t>relations avec </a:t>
            </a:r>
          </a:p>
          <a:p>
            <a:pPr algn="ctr">
              <a:defRPr/>
            </a:pPr>
            <a:r>
              <a:rPr lang="fr-FR">
                <a:solidFill>
                  <a:srgbClr val="F50B0B"/>
                </a:solidFill>
                <a:effectLst>
                  <a:outerShdw blurRad="38100" dist="38100" dir="2700000" algn="tl">
                    <a:srgbClr val="000000"/>
                  </a:outerShdw>
                </a:effectLst>
                <a:latin typeface="Century" pitchFamily="18" charset="0"/>
              </a:rPr>
              <a:t>Le personnel</a:t>
            </a:r>
          </a:p>
        </p:txBody>
      </p:sp>
      <p:sp>
        <p:nvSpPr>
          <p:cNvPr id="65543" name="Oval 7"/>
          <p:cNvSpPr>
            <a:spLocks noChangeArrowheads="1"/>
          </p:cNvSpPr>
          <p:nvPr/>
        </p:nvSpPr>
        <p:spPr bwMode="auto">
          <a:xfrm>
            <a:off x="5219700" y="2133600"/>
            <a:ext cx="3024188" cy="1800225"/>
          </a:xfrm>
          <a:prstGeom prst="ellipse">
            <a:avLst/>
          </a:prstGeom>
          <a:solidFill>
            <a:srgbClr val="FFFF99"/>
          </a:solidFill>
          <a:ln w="9525">
            <a:round/>
            <a:headEnd/>
            <a:tailEnd/>
          </a:ln>
          <a:effectLst/>
          <a:scene3d>
            <a:camera prst="legacyObliqueTopLeft">
              <a:rot lat="20399999" lon="900000" rev="0"/>
            </a:camera>
            <a:lightRig rig="legacyFlat3" dir="t"/>
          </a:scene3d>
          <a:sp3d extrusionH="430200" prstMaterial="legacyMatte">
            <a:bevelT w="13500" h="13500" prst="angle"/>
            <a:bevelB w="13500" h="13500" prst="angle"/>
            <a:extrusionClr>
              <a:srgbClr val="FFFF99"/>
            </a:extrusionClr>
          </a:sp3d>
        </p:spPr>
        <p:txBody>
          <a:bodyPr wrap="none" anchor="ctr">
            <a:flatTx/>
          </a:bodyPr>
          <a:lstStyle/>
          <a:p>
            <a:pPr algn="ctr">
              <a:defRPr/>
            </a:pPr>
            <a:r>
              <a:rPr lang="fr-FR">
                <a:latin typeface="Century" pitchFamily="18" charset="0"/>
              </a:rPr>
              <a:t>Pôle 3</a:t>
            </a:r>
          </a:p>
          <a:p>
            <a:pPr algn="ctr">
              <a:defRPr/>
            </a:pPr>
            <a:r>
              <a:rPr lang="fr-FR">
                <a:latin typeface="Century" pitchFamily="18" charset="0"/>
              </a:rPr>
              <a:t>Gestion</a:t>
            </a:r>
          </a:p>
          <a:p>
            <a:pPr algn="ctr">
              <a:defRPr/>
            </a:pPr>
            <a:r>
              <a:rPr lang="fr-FR">
                <a:latin typeface="Century" pitchFamily="18" charset="0"/>
              </a:rPr>
              <a:t>administrative</a:t>
            </a:r>
          </a:p>
          <a:p>
            <a:pPr algn="ctr">
              <a:defRPr/>
            </a:pPr>
            <a:r>
              <a:rPr lang="fr-FR">
                <a:solidFill>
                  <a:srgbClr val="F50B0B"/>
                </a:solidFill>
                <a:effectLst>
                  <a:outerShdw blurRad="38100" dist="38100" dir="2700000" algn="tl">
                    <a:srgbClr val="000000"/>
                  </a:outerShdw>
                </a:effectLst>
                <a:latin typeface="Century" pitchFamily="18" charset="0"/>
              </a:rPr>
              <a:t>interne</a:t>
            </a:r>
          </a:p>
        </p:txBody>
      </p:sp>
      <p:sp>
        <p:nvSpPr>
          <p:cNvPr id="65544" name="Oval 8"/>
          <p:cNvSpPr>
            <a:spLocks noChangeArrowheads="1"/>
          </p:cNvSpPr>
          <p:nvPr/>
        </p:nvSpPr>
        <p:spPr bwMode="auto">
          <a:xfrm>
            <a:off x="5148263" y="4292600"/>
            <a:ext cx="3024187" cy="1800225"/>
          </a:xfrm>
          <a:prstGeom prst="ellipse">
            <a:avLst/>
          </a:prstGeom>
          <a:solidFill>
            <a:srgbClr val="FFFF99"/>
          </a:solidFill>
          <a:ln w="9525">
            <a:round/>
            <a:headEnd/>
            <a:tailEnd/>
          </a:ln>
          <a:effectLst/>
          <a:scene3d>
            <a:camera prst="legacyObliqueTopLeft">
              <a:rot lat="20399999" lon="1200000" rev="0"/>
            </a:camera>
            <a:lightRig rig="legacyFlat3" dir="t"/>
          </a:scene3d>
          <a:sp3d extrusionH="430200" prstMaterial="legacyMatte">
            <a:bevelT w="13500" h="13500" prst="angle"/>
            <a:bevelB w="13500" h="13500" prst="angle"/>
            <a:extrusionClr>
              <a:srgbClr val="FFFF99"/>
            </a:extrusionClr>
          </a:sp3d>
        </p:spPr>
        <p:txBody>
          <a:bodyPr wrap="none" anchor="ctr">
            <a:flatTx/>
          </a:bodyPr>
          <a:lstStyle/>
          <a:p>
            <a:pPr algn="ctr">
              <a:defRPr/>
            </a:pPr>
            <a:r>
              <a:rPr lang="fr-FR">
                <a:latin typeface="Century" pitchFamily="18" charset="0"/>
              </a:rPr>
              <a:t>Pôle 4</a:t>
            </a:r>
          </a:p>
          <a:p>
            <a:pPr algn="ctr">
              <a:defRPr/>
            </a:pPr>
            <a:r>
              <a:rPr lang="fr-FR">
                <a:latin typeface="Century" pitchFamily="18" charset="0"/>
              </a:rPr>
              <a:t>Gestion</a:t>
            </a:r>
          </a:p>
          <a:p>
            <a:pPr algn="ctr">
              <a:defRPr/>
            </a:pPr>
            <a:r>
              <a:rPr lang="fr-FR">
                <a:latin typeface="Century" pitchFamily="18" charset="0"/>
              </a:rPr>
              <a:t>administrative</a:t>
            </a:r>
          </a:p>
          <a:p>
            <a:pPr algn="ctr">
              <a:defRPr/>
            </a:pPr>
            <a:r>
              <a:rPr lang="fr-FR">
                <a:latin typeface="Century" pitchFamily="18" charset="0"/>
              </a:rPr>
              <a:t>des</a:t>
            </a:r>
            <a:r>
              <a:rPr lang="fr-FR">
                <a:solidFill>
                  <a:srgbClr val="F50B0B"/>
                </a:solidFill>
                <a:effectLst>
                  <a:outerShdw blurRad="38100" dist="38100" dir="2700000" algn="tl">
                    <a:srgbClr val="000000"/>
                  </a:outerShdw>
                </a:effectLst>
                <a:latin typeface="Century" pitchFamily="18" charset="0"/>
              </a:rPr>
              <a:t> projets</a:t>
            </a:r>
          </a:p>
        </p:txBody>
      </p:sp>
      <p:sp>
        <p:nvSpPr>
          <p:cNvPr id="31752" name="AutoShape 9"/>
          <p:cNvSpPr>
            <a:spLocks noChangeArrowheads="1"/>
          </p:cNvSpPr>
          <p:nvPr/>
        </p:nvSpPr>
        <p:spPr bwMode="auto">
          <a:xfrm>
            <a:off x="3851275" y="4149725"/>
            <a:ext cx="1441450" cy="503238"/>
          </a:xfrm>
          <a:prstGeom prst="curvedUpArrow">
            <a:avLst>
              <a:gd name="adj1" fmla="val 57287"/>
              <a:gd name="adj2" fmla="val 114574"/>
              <a:gd name="adj3" fmla="val 33333"/>
            </a:avLst>
          </a:prstGeom>
          <a:solidFill>
            <a:srgbClr val="B2B2B2"/>
          </a:solidFill>
          <a:ln w="9525">
            <a:noFill/>
            <a:miter lim="800000"/>
            <a:headEnd/>
            <a:tailEnd/>
          </a:ln>
        </p:spPr>
        <p:txBody>
          <a:bodyPr wrap="none" anchor="ctr"/>
          <a:lstStyle/>
          <a:p>
            <a:endParaRPr lang="fr-FR"/>
          </a:p>
        </p:txBody>
      </p:sp>
      <p:sp>
        <p:nvSpPr>
          <p:cNvPr id="31753" name="AutoShape 10"/>
          <p:cNvSpPr>
            <a:spLocks noChangeArrowheads="1"/>
          </p:cNvSpPr>
          <p:nvPr/>
        </p:nvSpPr>
        <p:spPr bwMode="auto">
          <a:xfrm rot="-10410039">
            <a:off x="3779838" y="3429000"/>
            <a:ext cx="1441450" cy="503238"/>
          </a:xfrm>
          <a:prstGeom prst="curvedUpArrow">
            <a:avLst>
              <a:gd name="adj1" fmla="val 57287"/>
              <a:gd name="adj2" fmla="val 114574"/>
              <a:gd name="adj3" fmla="val 33333"/>
            </a:avLst>
          </a:prstGeom>
          <a:solidFill>
            <a:srgbClr val="B2B2B2"/>
          </a:solidFill>
          <a:ln w="9525">
            <a:noFill/>
            <a:miter lim="800000"/>
            <a:headEnd/>
            <a:tailEnd/>
          </a:ln>
        </p:spPr>
        <p:txBody>
          <a:bodyPr wrap="none" anchor="ctr"/>
          <a:lstStyle/>
          <a:p>
            <a:endParaRPr lang="fr-FR"/>
          </a:p>
        </p:txBody>
      </p:sp>
      <p:sp>
        <p:nvSpPr>
          <p:cNvPr id="31754"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2800" i="1">
                <a:solidFill>
                  <a:srgbClr val="990000"/>
                </a:solidFill>
                <a:latin typeface="Times New Roman" pitchFamily="18" charset="0"/>
              </a:rPr>
              <a:t>une réponse au cahier des charges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re 1"/>
          <p:cNvSpPr>
            <a:spLocks noGrp="1"/>
          </p:cNvSpPr>
          <p:nvPr>
            <p:ph type="title" idx="4294967295"/>
          </p:nvPr>
        </p:nvSpPr>
        <p:spPr/>
        <p:txBody>
          <a:bodyPr/>
          <a:lstStyle/>
          <a:p>
            <a:pPr marL="533400" indent="-533400" algn="r" eaLnBrk="1" hangingPunct="1"/>
            <a:r>
              <a:rPr lang="fr-FR" sz="3200" smtClean="0">
                <a:solidFill>
                  <a:srgbClr val="C00000"/>
                </a:solidFill>
              </a:rPr>
              <a:t>3. Le projet de référentiel</a:t>
            </a:r>
            <a:br>
              <a:rPr lang="fr-FR" sz="3200" smtClean="0">
                <a:solidFill>
                  <a:srgbClr val="C00000"/>
                </a:solidFill>
              </a:rPr>
            </a:br>
            <a:r>
              <a:rPr lang="fr-FR" sz="2400" i="1" smtClean="0">
                <a:solidFill>
                  <a:srgbClr val="990000"/>
                </a:solidFill>
                <a:latin typeface="Times New Roman" pitchFamily="18" charset="0"/>
              </a:rPr>
              <a:t>Cohérence, lisibilité et pragmatisme</a:t>
            </a:r>
          </a:p>
        </p:txBody>
      </p:sp>
      <p:sp>
        <p:nvSpPr>
          <p:cNvPr id="33794" name="Espace réservé du contenu 2"/>
          <p:cNvSpPr>
            <a:spLocks noGrp="1"/>
          </p:cNvSpPr>
          <p:nvPr>
            <p:ph idx="4294967295"/>
          </p:nvPr>
        </p:nvSpPr>
        <p:spPr>
          <a:xfrm>
            <a:off x="827088" y="1773238"/>
            <a:ext cx="7521575" cy="1655762"/>
          </a:xfrm>
        </p:spPr>
        <p:txBody>
          <a:bodyPr/>
          <a:lstStyle/>
          <a:p>
            <a:pPr eaLnBrk="1" hangingPunct="1"/>
            <a:r>
              <a:rPr lang="fr-FR" sz="2400" smtClean="0"/>
              <a:t>Ancrage RAP – RC - EPREUVES</a:t>
            </a:r>
          </a:p>
          <a:p>
            <a:pPr eaLnBrk="1" hangingPunct="1"/>
            <a:r>
              <a:rPr lang="fr-FR" sz="2400" smtClean="0"/>
              <a:t>Une entrée par les situations de travail</a:t>
            </a:r>
          </a:p>
          <a:p>
            <a:pPr eaLnBrk="1" hangingPunct="1"/>
            <a:r>
              <a:rPr lang="fr-FR" sz="2400" smtClean="0">
                <a:solidFill>
                  <a:srgbClr val="990000"/>
                </a:solidFill>
              </a:rPr>
              <a:t>Une approche intégrative des compétences</a:t>
            </a:r>
          </a:p>
        </p:txBody>
      </p:sp>
      <p:sp>
        <p:nvSpPr>
          <p:cNvPr id="4" name="Espace réservé du pied de page 3"/>
          <p:cNvSpPr txBox="1">
            <a:spLocks noGrp="1"/>
          </p:cNvSpPr>
          <p:nvPr/>
        </p:nvSpPr>
        <p:spPr>
          <a:xfrm>
            <a:off x="3505200" y="6400800"/>
            <a:ext cx="4724400" cy="274638"/>
          </a:xfrm>
          <a:prstGeom prst="rect">
            <a:avLst/>
          </a:prstGeom>
          <a:noFill/>
        </p:spPr>
        <p:txBody>
          <a:bodyPr anchor="ctr"/>
          <a:lstStyle/>
          <a:p>
            <a:pPr algn="r" fontAlgn="auto">
              <a:spcBef>
                <a:spcPts val="0"/>
              </a:spcBef>
              <a:spcAft>
                <a:spcPts val="0"/>
              </a:spcAft>
              <a:defRPr/>
            </a:pPr>
            <a:r>
              <a:rPr lang="fr-FR" sz="1000" cap="all" spc="200">
                <a:solidFill>
                  <a:schemeClr val="accent6">
                    <a:lumMod val="50000"/>
                  </a:schemeClr>
                </a:solidFill>
                <a:latin typeface="+mn-lt"/>
              </a:rPr>
              <a:t>PNP - Poitiers - 13 &amp; 14 octobre 2011</a:t>
            </a:r>
          </a:p>
        </p:txBody>
      </p:sp>
      <p:sp>
        <p:nvSpPr>
          <p:cNvPr id="5" name="Espace réservé du numéro de diapositive 4"/>
          <p:cNvSpPr txBox="1">
            <a:spLocks noGrp="1"/>
          </p:cNvSpPr>
          <p:nvPr/>
        </p:nvSpPr>
        <p:spPr>
          <a:xfrm>
            <a:off x="8401050" y="6432550"/>
            <a:ext cx="438150" cy="349250"/>
          </a:xfrm>
          <a:prstGeom prst="ellipse">
            <a:avLst/>
          </a:prstGeom>
          <a:noFill/>
          <a:ln w="19050">
            <a:solidFill>
              <a:schemeClr val="bg1">
                <a:lumMod val="65000"/>
              </a:schemeClr>
            </a:solidFill>
          </a:ln>
        </p:spPr>
        <p:txBody>
          <a:bodyPr lIns="9144" tIns="9144" rIns="9144" bIns="9144" anchor="ctr">
            <a:normAutofit lnSpcReduction="10000"/>
          </a:bodyPr>
          <a:lstStyle/>
          <a:p>
            <a:pPr algn="ctr" fontAlgn="auto">
              <a:spcBef>
                <a:spcPts val="0"/>
              </a:spcBef>
              <a:spcAft>
                <a:spcPts val="0"/>
              </a:spcAft>
              <a:defRPr/>
            </a:pPr>
            <a:fld id="{BF65D069-F7A4-4E79-AB7D-6CE34F8F6B1B}" type="slidenum">
              <a:rPr lang="fr-FR" sz="1650">
                <a:solidFill>
                  <a:schemeClr val="accent6">
                    <a:lumMod val="50000"/>
                  </a:schemeClr>
                </a:solidFill>
                <a:latin typeface="+mn-lt"/>
              </a:rPr>
              <a:pPr algn="ctr" fontAlgn="auto">
                <a:spcBef>
                  <a:spcPts val="0"/>
                </a:spcBef>
                <a:spcAft>
                  <a:spcPts val="0"/>
                </a:spcAft>
                <a:defRPr/>
              </a:pPr>
              <a:t>17</a:t>
            </a:fld>
            <a:endParaRPr lang="fr-FR" sz="1650" dirty="0">
              <a:solidFill>
                <a:schemeClr val="accent6">
                  <a:lumMod val="50000"/>
                </a:schemeClr>
              </a:solidFill>
              <a:latin typeface="+mn-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re 1"/>
          <p:cNvSpPr>
            <a:spLocks noGrp="1"/>
          </p:cNvSpPr>
          <p:nvPr>
            <p:ph type="title" idx="4294967295"/>
          </p:nvPr>
        </p:nvSpPr>
        <p:spPr/>
        <p:txBody>
          <a:bodyPr/>
          <a:lstStyle/>
          <a:p>
            <a:pPr marL="533400" indent="-533400" algn="r" eaLnBrk="1" hangingPunct="1"/>
            <a:r>
              <a:rPr lang="fr-FR" sz="3200" smtClean="0">
                <a:solidFill>
                  <a:srgbClr val="C00000"/>
                </a:solidFill>
              </a:rPr>
              <a:t>3. Le projet de référentiel</a:t>
            </a:r>
            <a:br>
              <a:rPr lang="fr-FR" sz="3200" smtClean="0">
                <a:solidFill>
                  <a:srgbClr val="C00000"/>
                </a:solidFill>
              </a:rPr>
            </a:br>
            <a:r>
              <a:rPr lang="fr-FR" sz="3200" smtClean="0">
                <a:solidFill>
                  <a:srgbClr val="C00000"/>
                </a:solidFill>
              </a:rPr>
              <a:t> </a:t>
            </a:r>
            <a:r>
              <a:rPr lang="fr-FR" i="1" smtClean="0">
                <a:solidFill>
                  <a:srgbClr val="990000"/>
                </a:solidFill>
                <a:latin typeface="Times New Roman" pitchFamily="18" charset="0"/>
              </a:rPr>
              <a:t>Les compétences</a:t>
            </a:r>
          </a:p>
        </p:txBody>
      </p:sp>
      <p:sp>
        <p:nvSpPr>
          <p:cNvPr id="34818" name="Espace réservé du contenu 2"/>
          <p:cNvSpPr>
            <a:spLocks noGrp="1"/>
          </p:cNvSpPr>
          <p:nvPr>
            <p:ph idx="4294967295"/>
          </p:nvPr>
        </p:nvSpPr>
        <p:spPr>
          <a:xfrm>
            <a:off x="827088" y="1773238"/>
            <a:ext cx="7521575" cy="3168650"/>
          </a:xfrm>
        </p:spPr>
        <p:txBody>
          <a:bodyPr/>
          <a:lstStyle/>
          <a:p>
            <a:pPr eaLnBrk="1" hangingPunct="1"/>
            <a:r>
              <a:rPr lang="fr-FR" sz="2400" smtClean="0">
                <a:solidFill>
                  <a:srgbClr val="990000"/>
                </a:solidFill>
                <a:latin typeface="Arial" charset="0"/>
              </a:rPr>
              <a:t>La compétence encerclée..</a:t>
            </a:r>
          </a:p>
          <a:p>
            <a:pPr eaLnBrk="1" hangingPunct="1"/>
            <a:endParaRPr lang="fr-FR" sz="2400" smtClean="0">
              <a:solidFill>
                <a:srgbClr val="990000"/>
              </a:solidFill>
              <a:latin typeface="Arial" charset="0"/>
            </a:endParaRPr>
          </a:p>
          <a:p>
            <a:pPr eaLnBrk="1" hangingPunct="1"/>
            <a:r>
              <a:rPr lang="fr-FR" sz="2400" smtClean="0"/>
              <a:t>par le couple situation-activité</a:t>
            </a:r>
          </a:p>
        </p:txBody>
      </p:sp>
      <p:sp>
        <p:nvSpPr>
          <p:cNvPr id="4" name="Espace réservé du pied de page 3"/>
          <p:cNvSpPr txBox="1">
            <a:spLocks noGrp="1"/>
          </p:cNvSpPr>
          <p:nvPr/>
        </p:nvSpPr>
        <p:spPr>
          <a:xfrm>
            <a:off x="3505200" y="6400800"/>
            <a:ext cx="4724400" cy="274638"/>
          </a:xfrm>
          <a:prstGeom prst="rect">
            <a:avLst/>
          </a:prstGeom>
          <a:noFill/>
        </p:spPr>
        <p:txBody>
          <a:bodyPr anchor="ctr"/>
          <a:lstStyle/>
          <a:p>
            <a:pPr algn="r" fontAlgn="auto">
              <a:spcBef>
                <a:spcPts val="0"/>
              </a:spcBef>
              <a:spcAft>
                <a:spcPts val="0"/>
              </a:spcAft>
              <a:defRPr/>
            </a:pPr>
            <a:r>
              <a:rPr lang="fr-FR" sz="1000" cap="all" spc="200">
                <a:solidFill>
                  <a:schemeClr val="accent6">
                    <a:lumMod val="50000"/>
                  </a:schemeClr>
                </a:solidFill>
                <a:latin typeface="+mn-lt"/>
              </a:rPr>
              <a:t>PNP - Poitiers - 13 &amp; 14 octobre 2011</a:t>
            </a:r>
          </a:p>
        </p:txBody>
      </p:sp>
      <p:sp>
        <p:nvSpPr>
          <p:cNvPr id="5" name="Espace réservé du numéro de diapositive 4"/>
          <p:cNvSpPr txBox="1">
            <a:spLocks noGrp="1"/>
          </p:cNvSpPr>
          <p:nvPr/>
        </p:nvSpPr>
        <p:spPr>
          <a:xfrm>
            <a:off x="8401050" y="6432550"/>
            <a:ext cx="438150" cy="349250"/>
          </a:xfrm>
          <a:prstGeom prst="ellipse">
            <a:avLst/>
          </a:prstGeom>
          <a:noFill/>
          <a:ln w="19050">
            <a:solidFill>
              <a:schemeClr val="bg1">
                <a:lumMod val="65000"/>
              </a:schemeClr>
            </a:solidFill>
          </a:ln>
        </p:spPr>
        <p:txBody>
          <a:bodyPr lIns="9144" tIns="9144" rIns="9144" bIns="9144" anchor="ctr">
            <a:normAutofit lnSpcReduction="10000"/>
          </a:bodyPr>
          <a:lstStyle/>
          <a:p>
            <a:pPr algn="ctr" fontAlgn="auto">
              <a:spcBef>
                <a:spcPts val="0"/>
              </a:spcBef>
              <a:spcAft>
                <a:spcPts val="0"/>
              </a:spcAft>
              <a:defRPr/>
            </a:pPr>
            <a:fld id="{9E46FCCF-9C63-431F-8FF7-3356514BFD31}" type="slidenum">
              <a:rPr lang="fr-FR" sz="1650">
                <a:solidFill>
                  <a:schemeClr val="accent6">
                    <a:lumMod val="50000"/>
                  </a:schemeClr>
                </a:solidFill>
                <a:latin typeface="+mn-lt"/>
              </a:rPr>
              <a:pPr algn="ctr" fontAlgn="auto">
                <a:spcBef>
                  <a:spcPts val="0"/>
                </a:spcBef>
                <a:spcAft>
                  <a:spcPts val="0"/>
                </a:spcAft>
                <a:defRPr/>
              </a:pPr>
              <a:t>18</a:t>
            </a:fld>
            <a:endParaRPr lang="fr-FR" sz="1650" dirty="0">
              <a:solidFill>
                <a:schemeClr val="accent6">
                  <a:lumMod val="50000"/>
                </a:schemeClr>
              </a:solidFill>
              <a:latin typeface="+mn-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Espace réservé du contenu 2"/>
          <p:cNvSpPr txBox="1">
            <a:spLocks/>
          </p:cNvSpPr>
          <p:nvPr/>
        </p:nvSpPr>
        <p:spPr bwMode="auto">
          <a:xfrm>
            <a:off x="395288" y="1484313"/>
            <a:ext cx="8229600" cy="4824412"/>
          </a:xfrm>
          <a:prstGeom prst="rect">
            <a:avLst/>
          </a:prstGeom>
          <a:noFill/>
          <a:ln w="9525">
            <a:noFill/>
            <a:miter lim="800000"/>
            <a:headEnd/>
            <a:tailEnd/>
          </a:ln>
        </p:spPr>
        <p:txBody>
          <a:bodyPr/>
          <a:lstStyle/>
          <a:p>
            <a:pPr marL="77788" indent="447675" defTabSz="876300">
              <a:spcBef>
                <a:spcPts val="600"/>
              </a:spcBef>
              <a:buClr>
                <a:srgbClr val="C00000"/>
              </a:buClr>
              <a:buSzPct val="76000"/>
              <a:buFont typeface="Wingdings 2" pitchFamily="18" charset="2"/>
              <a:buNone/>
              <a:tabLst>
                <a:tab pos="447675" algn="l"/>
                <a:tab pos="1076325" algn="l"/>
                <a:tab pos="1257300" algn="l"/>
              </a:tabLst>
            </a:pPr>
            <a:r>
              <a:rPr lang="fr-FR" sz="2400">
                <a:solidFill>
                  <a:srgbClr val="CC3300"/>
                </a:solidFill>
                <a:latin typeface="Calibri" pitchFamily="34" charset="0"/>
              </a:rPr>
              <a:t>Le couple situation/activité</a:t>
            </a:r>
          </a:p>
          <a:p>
            <a:pPr marL="77788" indent="447675" defTabSz="876300">
              <a:spcBef>
                <a:spcPts val="600"/>
              </a:spcBef>
              <a:buClr>
                <a:srgbClr val="C00000"/>
              </a:buClr>
              <a:buSzPct val="76000"/>
              <a:buFont typeface="Wingdings 2" pitchFamily="18" charset="2"/>
              <a:buChar char="»"/>
              <a:tabLst>
                <a:tab pos="447675" algn="l"/>
                <a:tab pos="1076325" algn="l"/>
                <a:tab pos="1257300" algn="l"/>
              </a:tabLst>
            </a:pPr>
            <a:r>
              <a:rPr lang="fr-FR" sz="2400">
                <a:solidFill>
                  <a:srgbClr val="525B7E"/>
                </a:solidFill>
                <a:latin typeface="Calibri" pitchFamily="34" charset="0"/>
              </a:rPr>
              <a:t>Les situations  </a:t>
            </a:r>
            <a:r>
              <a:rPr lang="fr-FR">
                <a:solidFill>
                  <a:srgbClr val="525B7E"/>
                </a:solidFill>
                <a:latin typeface="Calibri" pitchFamily="34" charset="0"/>
              </a:rPr>
              <a:t>(P.Mayen 2004)</a:t>
            </a:r>
          </a:p>
          <a:p>
            <a:pPr marL="1787525" lvl="1" indent="-349250" defTabSz="876300">
              <a:spcBef>
                <a:spcPts val="600"/>
              </a:spcBef>
              <a:buClr>
                <a:srgbClr val="C00000"/>
              </a:buClr>
              <a:buSzPct val="76000"/>
              <a:buFont typeface="Wingdings" pitchFamily="2" charset="2"/>
              <a:buChar char="ü"/>
              <a:tabLst>
                <a:tab pos="447675" algn="l"/>
                <a:tab pos="1076325" algn="l"/>
                <a:tab pos="1257300" algn="l"/>
              </a:tabLst>
            </a:pPr>
            <a:r>
              <a:rPr lang="fr-FR" sz="2000">
                <a:solidFill>
                  <a:srgbClr val="525B7E"/>
                </a:solidFill>
                <a:latin typeface="Calibri" pitchFamily="34" charset="0"/>
              </a:rPr>
              <a:t>Cognition située</a:t>
            </a:r>
          </a:p>
          <a:p>
            <a:pPr marL="1787525" lvl="1" indent="-349250" defTabSz="876300">
              <a:spcBef>
                <a:spcPts val="600"/>
              </a:spcBef>
              <a:buClr>
                <a:srgbClr val="C00000"/>
              </a:buClr>
              <a:buSzPct val="76000"/>
              <a:buFont typeface="Wingdings" pitchFamily="2" charset="2"/>
              <a:buChar char="ü"/>
              <a:tabLst>
                <a:tab pos="447675" algn="l"/>
                <a:tab pos="1076325" algn="l"/>
                <a:tab pos="1257300" algn="l"/>
              </a:tabLst>
            </a:pPr>
            <a:r>
              <a:rPr lang="fr-FR" sz="2000">
                <a:solidFill>
                  <a:srgbClr val="525B7E"/>
                </a:solidFill>
                <a:latin typeface="Calibri" pitchFamily="34" charset="0"/>
              </a:rPr>
              <a:t>Entre le donné et le créé…(le transformé)</a:t>
            </a:r>
          </a:p>
          <a:p>
            <a:pPr marL="1787525" lvl="1" indent="-349250" defTabSz="876300">
              <a:spcBef>
                <a:spcPts val="600"/>
              </a:spcBef>
              <a:buClr>
                <a:srgbClr val="C00000"/>
              </a:buClr>
              <a:buSzPct val="76000"/>
              <a:buFont typeface="Wingdings" pitchFamily="2" charset="2"/>
              <a:buChar char="ü"/>
              <a:tabLst>
                <a:tab pos="447675" algn="l"/>
                <a:tab pos="1076325" algn="l"/>
                <a:tab pos="1257300" algn="l"/>
              </a:tabLst>
            </a:pPr>
            <a:r>
              <a:rPr lang="fr-FR" sz="2000">
                <a:solidFill>
                  <a:srgbClr val="525B7E"/>
                </a:solidFill>
                <a:latin typeface="Calibri" pitchFamily="34" charset="0"/>
              </a:rPr>
              <a:t>Composantes matérielles, sociales, relationnelles, symboliques, culturelles</a:t>
            </a:r>
          </a:p>
          <a:p>
            <a:pPr marL="1787525" lvl="1" indent="-349250" defTabSz="876300">
              <a:spcBef>
                <a:spcPts val="600"/>
              </a:spcBef>
              <a:buClr>
                <a:srgbClr val="C00000"/>
              </a:buClr>
              <a:buSzPct val="76000"/>
              <a:buFont typeface="Wingdings" pitchFamily="2" charset="2"/>
              <a:buChar char="ü"/>
              <a:tabLst>
                <a:tab pos="447675" algn="l"/>
                <a:tab pos="1076325" algn="l"/>
                <a:tab pos="1257300" algn="l"/>
              </a:tabLst>
            </a:pPr>
            <a:r>
              <a:rPr lang="fr-FR" sz="2000">
                <a:solidFill>
                  <a:srgbClr val="525B7E"/>
                </a:solidFill>
                <a:latin typeface="Calibri" pitchFamily="34" charset="0"/>
              </a:rPr>
              <a:t>Diversité, variabilité</a:t>
            </a:r>
          </a:p>
          <a:p>
            <a:pPr marL="1787525" lvl="1" indent="-349250" defTabSz="876300">
              <a:spcBef>
                <a:spcPts val="600"/>
              </a:spcBef>
              <a:buClr>
                <a:srgbClr val="C00000"/>
              </a:buClr>
              <a:buSzPct val="76000"/>
              <a:buFont typeface="Wingdings" pitchFamily="2" charset="2"/>
              <a:buChar char="ü"/>
              <a:tabLst>
                <a:tab pos="447675" algn="l"/>
                <a:tab pos="1076325" algn="l"/>
                <a:tab pos="1257300" algn="l"/>
              </a:tabLst>
            </a:pPr>
            <a:r>
              <a:rPr lang="fr-FR" sz="2000">
                <a:solidFill>
                  <a:srgbClr val="525B7E"/>
                </a:solidFill>
                <a:latin typeface="Calibri" pitchFamily="34" charset="0"/>
              </a:rPr>
              <a:t>Situations emblématiques, complexes, critiques, à FPD</a:t>
            </a:r>
          </a:p>
          <a:p>
            <a:pPr marL="1787525" lvl="1" indent="-349250" defTabSz="876300">
              <a:spcBef>
                <a:spcPts val="600"/>
              </a:spcBef>
              <a:buClr>
                <a:srgbClr val="C00000"/>
              </a:buClr>
              <a:buSzPct val="76000"/>
              <a:buFont typeface="Wingdings" pitchFamily="2" charset="2"/>
              <a:buChar char="ü"/>
              <a:tabLst>
                <a:tab pos="447675" algn="l"/>
                <a:tab pos="1076325" algn="l"/>
                <a:tab pos="1257300" algn="l"/>
              </a:tabLst>
            </a:pPr>
            <a:r>
              <a:rPr lang="fr-FR" sz="2000">
                <a:solidFill>
                  <a:srgbClr val="525B7E"/>
                </a:solidFill>
                <a:latin typeface="Calibri" pitchFamily="34" charset="0"/>
              </a:rPr>
              <a:t>Classes de situations</a:t>
            </a:r>
          </a:p>
          <a:p>
            <a:pPr marL="77788" indent="447675" algn="ctr" defTabSz="876300">
              <a:spcBef>
                <a:spcPts val="600"/>
              </a:spcBef>
              <a:buClr>
                <a:srgbClr val="C00000"/>
              </a:buClr>
              <a:buSzPct val="76000"/>
              <a:buFont typeface="Wingdings 2" pitchFamily="18" charset="2"/>
              <a:buNone/>
              <a:tabLst>
                <a:tab pos="447675" algn="l"/>
                <a:tab pos="1076325" algn="l"/>
                <a:tab pos="1257300" algn="l"/>
              </a:tabLst>
            </a:pPr>
            <a:r>
              <a:rPr lang="fr-FR" sz="2400" i="1">
                <a:solidFill>
                  <a:srgbClr val="990000"/>
                </a:solidFill>
                <a:latin typeface="Calibri" pitchFamily="34" charset="0"/>
              </a:rPr>
              <a:t>La compétence s’exprime ici par la capacité à pouvoir traiter la variabilité des situations de travail</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A358C7E6-8C98-40D7-8C7A-DFEF8170ADD2}" type="slidenum">
              <a:rPr lang="fr-FR" sz="1400">
                <a:solidFill>
                  <a:schemeClr val="tx2"/>
                </a:solidFill>
                <a:latin typeface="+mn-lt"/>
              </a:rPr>
              <a:pPr algn="r" fontAlgn="auto">
                <a:spcBef>
                  <a:spcPts val="0"/>
                </a:spcBef>
                <a:spcAft>
                  <a:spcPts val="0"/>
                </a:spcAft>
                <a:defRPr/>
              </a:pPr>
              <a:t>19</a:t>
            </a:fld>
            <a:endParaRPr lang="fr-FR" sz="1400" dirty="0">
              <a:solidFill>
                <a:schemeClr val="tx2"/>
              </a:solidFill>
              <a:latin typeface="+mn-lt"/>
            </a:endParaRPr>
          </a:p>
        </p:txBody>
      </p:sp>
      <p:sp>
        <p:nvSpPr>
          <p:cNvPr id="35843"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3200">
                <a:solidFill>
                  <a:srgbClr val="C00000"/>
                </a:solidFill>
                <a:latin typeface="Franklin Gothic Medium" pitchFamily="34" charset="0"/>
              </a:rPr>
              <a:t> </a:t>
            </a:r>
            <a:r>
              <a:rPr lang="fr-FR" sz="2800" i="1">
                <a:solidFill>
                  <a:srgbClr val="990000"/>
                </a:solidFill>
                <a:latin typeface="Times New Roman" pitchFamily="18" charset="0"/>
              </a:rPr>
              <a:t>Les compétences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re 1"/>
          <p:cNvSpPr>
            <a:spLocks noGrp="1"/>
          </p:cNvSpPr>
          <p:nvPr>
            <p:ph type="title"/>
          </p:nvPr>
        </p:nvSpPr>
        <p:spPr/>
        <p:txBody>
          <a:bodyPr/>
          <a:lstStyle/>
          <a:p>
            <a:pPr algn="r" eaLnBrk="1" hangingPunct="1"/>
            <a:r>
              <a:rPr lang="fr-FR" smtClean="0"/>
              <a:t>Le projet</a:t>
            </a:r>
          </a:p>
        </p:txBody>
      </p:sp>
      <p:sp>
        <p:nvSpPr>
          <p:cNvPr id="11266" name="Espace réservé du contenu 2"/>
          <p:cNvSpPr>
            <a:spLocks noGrp="1"/>
          </p:cNvSpPr>
          <p:nvPr>
            <p:ph idx="1"/>
          </p:nvPr>
        </p:nvSpPr>
        <p:spPr>
          <a:xfrm>
            <a:off x="822325" y="1100138"/>
            <a:ext cx="7521575" cy="4843462"/>
          </a:xfrm>
        </p:spPr>
        <p:txBody>
          <a:bodyPr/>
          <a:lstStyle/>
          <a:p>
            <a:pPr algn="ctr" eaLnBrk="1" hangingPunct="1"/>
            <a:endParaRPr lang="fr-FR" sz="2400" smtClean="0"/>
          </a:p>
          <a:p>
            <a:pPr eaLnBrk="1" hangingPunct="1"/>
            <a:endParaRPr lang="fr-FR" sz="2400" smtClean="0"/>
          </a:p>
          <a:p>
            <a:pPr eaLnBrk="1" hangingPunct="1">
              <a:buFont typeface="Arial" charset="0"/>
              <a:buAutoNum type="arabicPeriod"/>
            </a:pPr>
            <a:r>
              <a:rPr lang="fr-FR" sz="2400" smtClean="0"/>
              <a:t>L’opportunité de la rénovation de la filière administrative</a:t>
            </a:r>
          </a:p>
          <a:p>
            <a:pPr eaLnBrk="1" hangingPunct="1">
              <a:buFont typeface="Arial" charset="0"/>
              <a:buAutoNum type="arabicPeriod"/>
            </a:pPr>
            <a:r>
              <a:rPr lang="fr-FR" sz="2400" smtClean="0"/>
              <a:t>Les ambitions du projet</a:t>
            </a:r>
          </a:p>
          <a:p>
            <a:pPr eaLnBrk="1" hangingPunct="1">
              <a:buFont typeface="Arial" charset="0"/>
              <a:buAutoNum type="arabicPeriod"/>
            </a:pPr>
            <a:r>
              <a:rPr lang="fr-FR" sz="2400" smtClean="0"/>
              <a:t>Le projet de référentiel</a:t>
            </a:r>
          </a:p>
          <a:p>
            <a:pPr eaLnBrk="1" hangingPunct="1"/>
            <a:endParaRPr lang="fr-FR" smtClean="0"/>
          </a:p>
        </p:txBody>
      </p:sp>
      <p:sp>
        <p:nvSpPr>
          <p:cNvPr id="4" name="Espace réservé du pied de page 3"/>
          <p:cNvSpPr>
            <a:spLocks noGrp="1"/>
          </p:cNvSpPr>
          <p:nvPr>
            <p:ph type="ftr" sz="quarter" idx="11"/>
          </p:nvPr>
        </p:nvSpPr>
        <p:spPr/>
        <p:txBody>
          <a:bodyPr/>
          <a:lstStyle/>
          <a:p>
            <a:pPr>
              <a:defRPr/>
            </a:pPr>
            <a:r>
              <a:rPr lang="fr-FR"/>
              <a:t>PNP - Poitiers - 13 &amp; 14 octobre 2011</a:t>
            </a:r>
          </a:p>
        </p:txBody>
      </p:sp>
      <p:sp>
        <p:nvSpPr>
          <p:cNvPr id="5" name="Espace réservé du numéro de diapositive 4"/>
          <p:cNvSpPr>
            <a:spLocks noGrp="1"/>
          </p:cNvSpPr>
          <p:nvPr>
            <p:ph type="sldNum" sz="quarter" idx="12"/>
          </p:nvPr>
        </p:nvSpPr>
        <p:spPr/>
        <p:txBody>
          <a:bodyPr>
            <a:normAutofit lnSpcReduction="10000"/>
          </a:bodyPr>
          <a:lstStyle/>
          <a:p>
            <a:pPr>
              <a:defRPr/>
            </a:pPr>
            <a:fld id="{7B1ADFAA-57A0-454B-B413-17850DCD48F1}" type="slidenum">
              <a:rPr lang="fr-FR"/>
              <a:pPr>
                <a:defRPr/>
              </a:pPr>
              <a:t>2</a:t>
            </a:fld>
            <a:endParaRPr lang="fr-F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Espace réservé du contenu 2"/>
          <p:cNvSpPr txBox="1">
            <a:spLocks/>
          </p:cNvSpPr>
          <p:nvPr/>
        </p:nvSpPr>
        <p:spPr bwMode="auto">
          <a:xfrm>
            <a:off x="395288" y="1484313"/>
            <a:ext cx="8229600" cy="2449512"/>
          </a:xfrm>
          <a:prstGeom prst="rect">
            <a:avLst/>
          </a:prstGeom>
          <a:noFill/>
          <a:ln w="9525">
            <a:noFill/>
            <a:miter lim="800000"/>
            <a:headEnd/>
            <a:tailEnd/>
          </a:ln>
        </p:spPr>
        <p:txBody>
          <a:bodyPr/>
          <a:lstStyle/>
          <a:p>
            <a:pPr marL="77788" indent="447675" defTabSz="876300">
              <a:spcBef>
                <a:spcPts val="600"/>
              </a:spcBef>
              <a:buClr>
                <a:srgbClr val="C00000"/>
              </a:buClr>
              <a:buSzPct val="76000"/>
              <a:buFont typeface="Wingdings 2" pitchFamily="18" charset="2"/>
              <a:buNone/>
              <a:tabLst>
                <a:tab pos="447675" algn="l"/>
                <a:tab pos="1076325" algn="l"/>
                <a:tab pos="1257300" algn="l"/>
              </a:tabLst>
            </a:pPr>
            <a:r>
              <a:rPr lang="fr-FR" sz="2400">
                <a:solidFill>
                  <a:srgbClr val="CC3300"/>
                </a:solidFill>
                <a:latin typeface="Calibri" pitchFamily="34" charset="0"/>
              </a:rPr>
              <a:t>Le couple situation/activité</a:t>
            </a:r>
          </a:p>
          <a:p>
            <a:pPr marL="77788" indent="447675" defTabSz="876300">
              <a:spcBef>
                <a:spcPts val="600"/>
              </a:spcBef>
              <a:buClr>
                <a:srgbClr val="C00000"/>
              </a:buClr>
              <a:buSzPct val="76000"/>
              <a:buFont typeface="Wingdings 2" pitchFamily="18" charset="2"/>
              <a:buChar char="»"/>
              <a:tabLst>
                <a:tab pos="447675" algn="l"/>
                <a:tab pos="1076325" algn="l"/>
                <a:tab pos="1257300" algn="l"/>
              </a:tabLst>
            </a:pPr>
            <a:r>
              <a:rPr lang="fr-FR" sz="2400">
                <a:solidFill>
                  <a:srgbClr val="525B7E"/>
                </a:solidFill>
                <a:latin typeface="Calibri" pitchFamily="34" charset="0"/>
              </a:rPr>
              <a:t>L’activité</a:t>
            </a:r>
            <a:endParaRPr lang="fr-FR" sz="2000">
              <a:solidFill>
                <a:schemeClr val="accent1"/>
              </a:solidFill>
              <a:latin typeface="Calibri" pitchFamily="34" charset="0"/>
            </a:endParaRPr>
          </a:p>
          <a:p>
            <a:pPr marL="1787525" lvl="1" indent="-349250" defTabSz="876300">
              <a:spcBef>
                <a:spcPts val="600"/>
              </a:spcBef>
              <a:buClr>
                <a:srgbClr val="C00000"/>
              </a:buClr>
              <a:buSzPct val="76000"/>
              <a:buFont typeface="Wingdings" pitchFamily="2" charset="2"/>
              <a:buChar char="ü"/>
              <a:tabLst>
                <a:tab pos="447675" algn="l"/>
                <a:tab pos="1076325" algn="l"/>
                <a:tab pos="1257300" algn="l"/>
              </a:tabLst>
            </a:pPr>
            <a:r>
              <a:rPr lang="fr-FR">
                <a:solidFill>
                  <a:srgbClr val="525B7E"/>
                </a:solidFill>
              </a:rPr>
              <a:t>Tâche et Activité - </a:t>
            </a:r>
            <a:r>
              <a:rPr lang="fr-FR" i="1">
                <a:solidFill>
                  <a:srgbClr val="525B7E"/>
                </a:solidFill>
              </a:rPr>
              <a:t>Transgresser le prescrit…</a:t>
            </a:r>
            <a:endParaRPr lang="fr-FR">
              <a:solidFill>
                <a:srgbClr val="525B7E"/>
              </a:solidFill>
            </a:endParaRPr>
          </a:p>
          <a:p>
            <a:pPr marL="1787525" lvl="1" indent="-349250" defTabSz="876300">
              <a:spcBef>
                <a:spcPts val="600"/>
              </a:spcBef>
              <a:buClr>
                <a:srgbClr val="C00000"/>
              </a:buClr>
              <a:buSzPct val="76000"/>
              <a:buFont typeface="Wingdings" pitchFamily="2" charset="2"/>
              <a:buChar char="ü"/>
              <a:tabLst>
                <a:tab pos="447675" algn="l"/>
                <a:tab pos="1076325" algn="l"/>
                <a:tab pos="1257300" algn="l"/>
              </a:tabLst>
            </a:pPr>
            <a:r>
              <a:rPr lang="fr-FR">
                <a:solidFill>
                  <a:srgbClr val="525B7E"/>
                </a:solidFill>
              </a:rPr>
              <a:t>Les « connaissances pragmatiques ».. incorporées dans l’action</a:t>
            </a:r>
          </a:p>
          <a:p>
            <a:pPr marL="1787525" lvl="1" indent="-349250" defTabSz="876300">
              <a:spcBef>
                <a:spcPts val="600"/>
              </a:spcBef>
              <a:buClr>
                <a:srgbClr val="C00000"/>
              </a:buClr>
              <a:buSzPct val="76000"/>
              <a:buFont typeface="Wingdings" pitchFamily="2" charset="2"/>
              <a:buChar char="ü"/>
              <a:tabLst>
                <a:tab pos="447675" algn="l"/>
                <a:tab pos="1076325" algn="l"/>
                <a:tab pos="1257300" algn="l"/>
              </a:tabLst>
            </a:pPr>
            <a:r>
              <a:rPr lang="fr-FR">
                <a:solidFill>
                  <a:srgbClr val="525B7E"/>
                </a:solidFill>
              </a:rPr>
              <a:t>Processus d’action : Orientation – Exécution – Contrôle</a:t>
            </a:r>
          </a:p>
          <a:p>
            <a:pPr marL="1787525" lvl="1" indent="-349250" defTabSz="876300">
              <a:spcBef>
                <a:spcPts val="600"/>
              </a:spcBef>
              <a:buClr>
                <a:srgbClr val="C00000"/>
              </a:buClr>
              <a:buSzPct val="76000"/>
              <a:buFont typeface="Wingdings" pitchFamily="2" charset="2"/>
              <a:buNone/>
              <a:tabLst>
                <a:tab pos="447675" algn="l"/>
                <a:tab pos="1076325" algn="l"/>
                <a:tab pos="1257300" algn="l"/>
              </a:tabLst>
            </a:pPr>
            <a:r>
              <a:rPr lang="fr-FR" b="1">
                <a:solidFill>
                  <a:schemeClr val="accent1"/>
                </a:solidFill>
              </a:rPr>
              <a:t>La Base d’orientation</a:t>
            </a:r>
          </a:p>
          <a:p>
            <a:pPr marL="77788" indent="447675" defTabSz="876300">
              <a:tabLst>
                <a:tab pos="447675" algn="l"/>
                <a:tab pos="1076325" algn="l"/>
                <a:tab pos="1257300" algn="l"/>
              </a:tabLst>
            </a:pPr>
            <a:endParaRPr lang="fr-FR" b="1">
              <a:solidFill>
                <a:schemeClr val="accent1"/>
              </a:solidFill>
            </a:endParaRP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38803E2E-16E8-44F6-96B8-0272D70B0797}" type="slidenum">
              <a:rPr lang="fr-FR" sz="1400">
                <a:solidFill>
                  <a:schemeClr val="tx2"/>
                </a:solidFill>
                <a:latin typeface="+mn-lt"/>
              </a:rPr>
              <a:pPr algn="r" fontAlgn="auto">
                <a:spcBef>
                  <a:spcPts val="0"/>
                </a:spcBef>
                <a:spcAft>
                  <a:spcPts val="0"/>
                </a:spcAft>
                <a:defRPr/>
              </a:pPr>
              <a:t>20</a:t>
            </a:fld>
            <a:endParaRPr lang="fr-FR" sz="1400" dirty="0">
              <a:solidFill>
                <a:schemeClr val="tx2"/>
              </a:solidFill>
              <a:latin typeface="+mn-lt"/>
            </a:endParaRPr>
          </a:p>
        </p:txBody>
      </p:sp>
      <p:sp>
        <p:nvSpPr>
          <p:cNvPr id="37891"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3200">
                <a:solidFill>
                  <a:srgbClr val="C00000"/>
                </a:solidFill>
                <a:latin typeface="Franklin Gothic Medium" pitchFamily="34" charset="0"/>
              </a:rPr>
              <a:t> </a:t>
            </a:r>
            <a:r>
              <a:rPr lang="fr-FR" sz="2800" i="1">
                <a:solidFill>
                  <a:srgbClr val="990000"/>
                </a:solidFill>
                <a:latin typeface="Times New Roman" pitchFamily="18" charset="0"/>
              </a:rPr>
              <a:t>Les compétences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Espace réservé du contenu 2"/>
          <p:cNvSpPr txBox="1">
            <a:spLocks/>
          </p:cNvSpPr>
          <p:nvPr/>
        </p:nvSpPr>
        <p:spPr bwMode="auto">
          <a:xfrm>
            <a:off x="395288" y="1484313"/>
            <a:ext cx="8229600" cy="1223962"/>
          </a:xfrm>
          <a:prstGeom prst="rect">
            <a:avLst/>
          </a:prstGeom>
          <a:noFill/>
          <a:ln w="9525">
            <a:noFill/>
            <a:miter lim="800000"/>
            <a:headEnd/>
            <a:tailEnd/>
          </a:ln>
        </p:spPr>
        <p:txBody>
          <a:bodyPr/>
          <a:lstStyle/>
          <a:p>
            <a:pPr marL="77788" indent="447675" defTabSz="876300">
              <a:spcBef>
                <a:spcPts val="600"/>
              </a:spcBef>
              <a:buClr>
                <a:srgbClr val="C00000"/>
              </a:buClr>
              <a:buSzPct val="76000"/>
              <a:buFont typeface="Wingdings 2" pitchFamily="18" charset="2"/>
              <a:buNone/>
              <a:tabLst>
                <a:tab pos="447675" algn="l"/>
                <a:tab pos="1076325" algn="l"/>
                <a:tab pos="1257300" algn="l"/>
              </a:tabLst>
            </a:pPr>
            <a:r>
              <a:rPr lang="fr-FR" sz="2400">
                <a:solidFill>
                  <a:srgbClr val="990000"/>
                </a:solidFill>
                <a:latin typeface="Calibri" pitchFamily="34" charset="0"/>
              </a:rPr>
              <a:t>Le couple situation/activité</a:t>
            </a:r>
          </a:p>
          <a:p>
            <a:pPr marL="77788" indent="447675" defTabSz="876300">
              <a:spcBef>
                <a:spcPts val="600"/>
              </a:spcBef>
              <a:buClr>
                <a:srgbClr val="C00000"/>
              </a:buClr>
              <a:buSzPct val="76000"/>
              <a:buFont typeface="Wingdings 2" pitchFamily="18" charset="2"/>
              <a:buChar char="»"/>
              <a:tabLst>
                <a:tab pos="447675" algn="l"/>
                <a:tab pos="1076325" algn="l"/>
                <a:tab pos="1257300" algn="l"/>
              </a:tabLst>
            </a:pPr>
            <a:r>
              <a:rPr lang="fr-FR" sz="2400">
                <a:solidFill>
                  <a:srgbClr val="525B7E"/>
                </a:solidFill>
                <a:latin typeface="Calibri" pitchFamily="34" charset="0"/>
              </a:rPr>
              <a:t>L’activité</a:t>
            </a:r>
          </a:p>
          <a:p>
            <a:pPr marL="77788" indent="447675" algn="ctr" defTabSz="876300">
              <a:spcBef>
                <a:spcPts val="600"/>
              </a:spcBef>
              <a:buClr>
                <a:srgbClr val="C00000"/>
              </a:buClr>
              <a:buSzPct val="76000"/>
              <a:buFont typeface="Wingdings 2" pitchFamily="18" charset="2"/>
              <a:buNone/>
              <a:tabLst>
                <a:tab pos="447675" algn="l"/>
                <a:tab pos="1076325" algn="l"/>
                <a:tab pos="1257300" algn="l"/>
              </a:tabLst>
            </a:pPr>
            <a:r>
              <a:rPr lang="fr-FR" b="1"/>
              <a:t>La Base d’orientation</a:t>
            </a:r>
          </a:p>
          <a:p>
            <a:pPr marL="77788" indent="447675" defTabSz="876300">
              <a:tabLst>
                <a:tab pos="447675" algn="l"/>
                <a:tab pos="1076325" algn="l"/>
                <a:tab pos="1257300" algn="l"/>
              </a:tabLst>
            </a:pPr>
            <a:endParaRPr lang="fr-FR" b="1"/>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B24014FF-87A2-450A-868C-49C90BA20EEC}" type="slidenum">
              <a:rPr lang="fr-FR" sz="1400">
                <a:solidFill>
                  <a:schemeClr val="tx2"/>
                </a:solidFill>
                <a:latin typeface="+mn-lt"/>
              </a:rPr>
              <a:pPr algn="r" fontAlgn="auto">
                <a:spcBef>
                  <a:spcPts val="0"/>
                </a:spcBef>
                <a:spcAft>
                  <a:spcPts val="0"/>
                </a:spcAft>
                <a:defRPr/>
              </a:pPr>
              <a:t>21</a:t>
            </a:fld>
            <a:endParaRPr lang="fr-FR" sz="1400" dirty="0">
              <a:solidFill>
                <a:schemeClr val="tx2"/>
              </a:solidFill>
              <a:latin typeface="+mn-lt"/>
            </a:endParaRPr>
          </a:p>
        </p:txBody>
      </p:sp>
      <p:grpSp>
        <p:nvGrpSpPr>
          <p:cNvPr id="39939" name="Group 5"/>
          <p:cNvGrpSpPr>
            <a:grpSpLocks/>
          </p:cNvGrpSpPr>
          <p:nvPr/>
        </p:nvGrpSpPr>
        <p:grpSpPr bwMode="auto">
          <a:xfrm>
            <a:off x="684213" y="2997200"/>
            <a:ext cx="7559675" cy="3311525"/>
            <a:chOff x="204" y="1344"/>
            <a:chExt cx="5398" cy="2404"/>
          </a:xfrm>
        </p:grpSpPr>
        <p:sp>
          <p:nvSpPr>
            <p:cNvPr id="39941" name="Rectangle 1"/>
            <p:cNvSpPr>
              <a:spLocks noChangeArrowheads="1"/>
            </p:cNvSpPr>
            <p:nvPr/>
          </p:nvSpPr>
          <p:spPr bwMode="auto">
            <a:xfrm>
              <a:off x="839" y="2100"/>
              <a:ext cx="1430" cy="233"/>
            </a:xfrm>
            <a:prstGeom prst="rect">
              <a:avLst/>
            </a:prstGeom>
            <a:noFill/>
            <a:ln w="9525">
              <a:noFill/>
              <a:miter lim="800000"/>
              <a:headEnd/>
              <a:tailEnd/>
            </a:ln>
          </p:spPr>
          <p:txBody>
            <a:bodyPr bIns="0" anchor="ctr">
              <a:spAutoFit/>
            </a:bodyPr>
            <a:lstStyle/>
            <a:p>
              <a:pPr indent="449263"/>
              <a:r>
                <a:rPr lang="fr-FR">
                  <a:latin typeface="Calibri" pitchFamily="34" charset="0"/>
                  <a:cs typeface="Arial" charset="0"/>
                </a:rPr>
                <a:t>connaissances</a:t>
              </a:r>
              <a:endParaRPr lang="fr-FR">
                <a:latin typeface="Calibri" pitchFamily="34" charset="0"/>
                <a:cs typeface="Times New Roman" pitchFamily="18" charset="0"/>
              </a:endParaRPr>
            </a:p>
          </p:txBody>
        </p:sp>
        <p:grpSp>
          <p:nvGrpSpPr>
            <p:cNvPr id="39942" name="Group 5"/>
            <p:cNvGrpSpPr>
              <a:grpSpLocks noChangeAspect="1"/>
            </p:cNvGrpSpPr>
            <p:nvPr/>
          </p:nvGrpSpPr>
          <p:grpSpPr bwMode="auto">
            <a:xfrm>
              <a:off x="2200" y="1933"/>
              <a:ext cx="1530" cy="1585"/>
              <a:chOff x="1773" y="1645"/>
              <a:chExt cx="3024" cy="3133"/>
            </a:xfrm>
          </p:grpSpPr>
          <p:sp>
            <p:nvSpPr>
              <p:cNvPr id="39950" name="AutoShape 6"/>
              <p:cNvSpPr>
                <a:spLocks noChangeAspect="1" noChangeArrowheads="1"/>
              </p:cNvSpPr>
              <p:nvPr/>
            </p:nvSpPr>
            <p:spPr bwMode="auto">
              <a:xfrm>
                <a:off x="1773" y="1645"/>
                <a:ext cx="3024" cy="3024"/>
              </a:xfrm>
              <a:prstGeom prst="rect">
                <a:avLst/>
              </a:prstGeom>
              <a:noFill/>
              <a:ln w="9525">
                <a:noFill/>
                <a:miter lim="800000"/>
                <a:headEnd/>
                <a:tailEnd/>
              </a:ln>
            </p:spPr>
            <p:txBody>
              <a:bodyPr/>
              <a:lstStyle/>
              <a:p>
                <a:endParaRPr lang="fr-FR">
                  <a:latin typeface="Calibri" pitchFamily="34" charset="0"/>
                  <a:cs typeface="Arial" charset="0"/>
                </a:endParaRPr>
              </a:p>
            </p:txBody>
          </p:sp>
          <p:sp>
            <p:nvSpPr>
              <p:cNvPr id="39951" name="Oval 7"/>
              <p:cNvSpPr>
                <a:spLocks noChangeArrowheads="1"/>
              </p:cNvSpPr>
              <p:nvPr/>
            </p:nvSpPr>
            <p:spPr bwMode="auto">
              <a:xfrm>
                <a:off x="2925" y="2618"/>
                <a:ext cx="720" cy="720"/>
              </a:xfrm>
              <a:prstGeom prst="ellipse">
                <a:avLst/>
              </a:prstGeom>
              <a:solidFill>
                <a:srgbClr val="FFFFFF"/>
              </a:solidFill>
              <a:ln w="9525">
                <a:solidFill>
                  <a:srgbClr val="000000"/>
                </a:solidFill>
                <a:round/>
                <a:headEnd/>
                <a:tailEnd/>
              </a:ln>
            </p:spPr>
            <p:txBody>
              <a:bodyPr/>
              <a:lstStyle/>
              <a:p>
                <a:endParaRPr lang="fr-FR">
                  <a:latin typeface="Calibri" pitchFamily="34" charset="0"/>
                  <a:cs typeface="Arial" charset="0"/>
                </a:endParaRPr>
              </a:p>
            </p:txBody>
          </p:sp>
          <p:sp>
            <p:nvSpPr>
              <p:cNvPr id="39952" name="Line 8"/>
              <p:cNvSpPr>
                <a:spLocks noChangeShapeType="1"/>
              </p:cNvSpPr>
              <p:nvPr/>
            </p:nvSpPr>
            <p:spPr bwMode="auto">
              <a:xfrm>
                <a:off x="3357" y="3338"/>
                <a:ext cx="0" cy="1008"/>
              </a:xfrm>
              <a:prstGeom prst="line">
                <a:avLst/>
              </a:prstGeom>
              <a:noFill/>
              <a:ln w="9525">
                <a:solidFill>
                  <a:srgbClr val="000000"/>
                </a:solidFill>
                <a:round/>
                <a:headEnd/>
                <a:tailEnd/>
              </a:ln>
            </p:spPr>
            <p:txBody>
              <a:bodyPr/>
              <a:lstStyle/>
              <a:p>
                <a:endParaRPr lang="fr-FR"/>
              </a:p>
            </p:txBody>
          </p:sp>
          <p:sp>
            <p:nvSpPr>
              <p:cNvPr id="39953" name="Line 9"/>
              <p:cNvSpPr>
                <a:spLocks noChangeShapeType="1"/>
              </p:cNvSpPr>
              <p:nvPr/>
            </p:nvSpPr>
            <p:spPr bwMode="auto">
              <a:xfrm flipH="1">
                <a:off x="2925" y="4346"/>
                <a:ext cx="432" cy="432"/>
              </a:xfrm>
              <a:prstGeom prst="line">
                <a:avLst/>
              </a:prstGeom>
              <a:noFill/>
              <a:ln w="9525">
                <a:solidFill>
                  <a:srgbClr val="000000"/>
                </a:solidFill>
                <a:round/>
                <a:headEnd/>
                <a:tailEnd/>
              </a:ln>
            </p:spPr>
            <p:txBody>
              <a:bodyPr/>
              <a:lstStyle/>
              <a:p>
                <a:endParaRPr lang="fr-FR"/>
              </a:p>
            </p:txBody>
          </p:sp>
          <p:sp>
            <p:nvSpPr>
              <p:cNvPr id="39954" name="Line 10"/>
              <p:cNvSpPr>
                <a:spLocks noChangeShapeType="1"/>
              </p:cNvSpPr>
              <p:nvPr/>
            </p:nvSpPr>
            <p:spPr bwMode="auto">
              <a:xfrm>
                <a:off x="3357" y="4346"/>
                <a:ext cx="288" cy="432"/>
              </a:xfrm>
              <a:prstGeom prst="line">
                <a:avLst/>
              </a:prstGeom>
              <a:noFill/>
              <a:ln w="9525">
                <a:solidFill>
                  <a:srgbClr val="000000"/>
                </a:solidFill>
                <a:round/>
                <a:headEnd/>
                <a:tailEnd/>
              </a:ln>
            </p:spPr>
            <p:txBody>
              <a:bodyPr/>
              <a:lstStyle/>
              <a:p>
                <a:endParaRPr lang="fr-FR"/>
              </a:p>
            </p:txBody>
          </p:sp>
          <p:sp>
            <p:nvSpPr>
              <p:cNvPr id="39955" name="Line 11"/>
              <p:cNvSpPr>
                <a:spLocks noChangeShapeType="1"/>
              </p:cNvSpPr>
              <p:nvPr/>
            </p:nvSpPr>
            <p:spPr bwMode="auto">
              <a:xfrm flipH="1">
                <a:off x="2925" y="3770"/>
                <a:ext cx="432" cy="144"/>
              </a:xfrm>
              <a:prstGeom prst="line">
                <a:avLst/>
              </a:prstGeom>
              <a:noFill/>
              <a:ln w="9525">
                <a:solidFill>
                  <a:srgbClr val="000000"/>
                </a:solidFill>
                <a:round/>
                <a:headEnd/>
                <a:tailEnd/>
              </a:ln>
            </p:spPr>
            <p:txBody>
              <a:bodyPr/>
              <a:lstStyle/>
              <a:p>
                <a:endParaRPr lang="fr-FR"/>
              </a:p>
            </p:txBody>
          </p:sp>
          <p:sp>
            <p:nvSpPr>
              <p:cNvPr id="39956" name="Line 12"/>
              <p:cNvSpPr>
                <a:spLocks noChangeShapeType="1"/>
              </p:cNvSpPr>
              <p:nvPr/>
            </p:nvSpPr>
            <p:spPr bwMode="auto">
              <a:xfrm>
                <a:off x="3357" y="3770"/>
                <a:ext cx="432" cy="144"/>
              </a:xfrm>
              <a:prstGeom prst="line">
                <a:avLst/>
              </a:prstGeom>
              <a:noFill/>
              <a:ln w="9525">
                <a:solidFill>
                  <a:srgbClr val="000000"/>
                </a:solidFill>
                <a:round/>
                <a:headEnd/>
                <a:tailEnd/>
              </a:ln>
            </p:spPr>
            <p:txBody>
              <a:bodyPr/>
              <a:lstStyle/>
              <a:p>
                <a:endParaRPr lang="fr-FR"/>
              </a:p>
            </p:txBody>
          </p:sp>
          <p:sp>
            <p:nvSpPr>
              <p:cNvPr id="39957" name="Line 13"/>
              <p:cNvSpPr>
                <a:spLocks noChangeShapeType="1"/>
              </p:cNvSpPr>
              <p:nvPr/>
            </p:nvSpPr>
            <p:spPr bwMode="auto">
              <a:xfrm flipV="1">
                <a:off x="3789" y="2186"/>
                <a:ext cx="864" cy="432"/>
              </a:xfrm>
              <a:prstGeom prst="line">
                <a:avLst/>
              </a:prstGeom>
              <a:noFill/>
              <a:ln w="9525">
                <a:solidFill>
                  <a:srgbClr val="000000"/>
                </a:solidFill>
                <a:round/>
                <a:headEnd/>
                <a:tailEnd/>
              </a:ln>
            </p:spPr>
            <p:txBody>
              <a:bodyPr/>
              <a:lstStyle/>
              <a:p>
                <a:endParaRPr lang="fr-FR"/>
              </a:p>
            </p:txBody>
          </p:sp>
          <p:sp>
            <p:nvSpPr>
              <p:cNvPr id="39958" name="Line 14"/>
              <p:cNvSpPr>
                <a:spLocks noChangeShapeType="1"/>
              </p:cNvSpPr>
              <p:nvPr/>
            </p:nvSpPr>
            <p:spPr bwMode="auto">
              <a:xfrm>
                <a:off x="3933" y="3482"/>
                <a:ext cx="720" cy="576"/>
              </a:xfrm>
              <a:prstGeom prst="line">
                <a:avLst/>
              </a:prstGeom>
              <a:noFill/>
              <a:ln w="9525">
                <a:solidFill>
                  <a:srgbClr val="000000"/>
                </a:solidFill>
                <a:round/>
                <a:headEnd/>
                <a:tailEnd/>
              </a:ln>
            </p:spPr>
            <p:txBody>
              <a:bodyPr/>
              <a:lstStyle/>
              <a:p>
                <a:endParaRPr lang="fr-FR"/>
              </a:p>
            </p:txBody>
          </p:sp>
          <p:sp>
            <p:nvSpPr>
              <p:cNvPr id="39959" name="Line 15"/>
              <p:cNvSpPr>
                <a:spLocks noChangeShapeType="1"/>
              </p:cNvSpPr>
              <p:nvPr/>
            </p:nvSpPr>
            <p:spPr bwMode="auto">
              <a:xfrm flipH="1" flipV="1">
                <a:off x="2349" y="2186"/>
                <a:ext cx="432" cy="432"/>
              </a:xfrm>
              <a:prstGeom prst="line">
                <a:avLst/>
              </a:prstGeom>
              <a:noFill/>
              <a:ln w="9525">
                <a:solidFill>
                  <a:srgbClr val="000000"/>
                </a:solidFill>
                <a:round/>
                <a:headEnd/>
                <a:tailEnd/>
              </a:ln>
            </p:spPr>
            <p:txBody>
              <a:bodyPr/>
              <a:lstStyle/>
              <a:p>
                <a:endParaRPr lang="fr-FR"/>
              </a:p>
            </p:txBody>
          </p:sp>
          <p:sp>
            <p:nvSpPr>
              <p:cNvPr id="39960" name="Line 16"/>
              <p:cNvSpPr>
                <a:spLocks noChangeShapeType="1"/>
              </p:cNvSpPr>
              <p:nvPr/>
            </p:nvSpPr>
            <p:spPr bwMode="auto">
              <a:xfrm flipH="1">
                <a:off x="2205" y="3194"/>
                <a:ext cx="576" cy="576"/>
              </a:xfrm>
              <a:prstGeom prst="line">
                <a:avLst/>
              </a:prstGeom>
              <a:noFill/>
              <a:ln w="9525">
                <a:solidFill>
                  <a:srgbClr val="000000"/>
                </a:solidFill>
                <a:round/>
                <a:headEnd/>
                <a:tailEnd/>
              </a:ln>
            </p:spPr>
            <p:txBody>
              <a:bodyPr/>
              <a:lstStyle/>
              <a:p>
                <a:endParaRPr lang="fr-FR"/>
              </a:p>
            </p:txBody>
          </p:sp>
          <p:sp>
            <p:nvSpPr>
              <p:cNvPr id="39961" name="Line 17"/>
              <p:cNvSpPr>
                <a:spLocks noChangeShapeType="1"/>
              </p:cNvSpPr>
              <p:nvPr/>
            </p:nvSpPr>
            <p:spPr bwMode="auto">
              <a:xfrm>
                <a:off x="3789" y="3050"/>
                <a:ext cx="864" cy="0"/>
              </a:xfrm>
              <a:prstGeom prst="line">
                <a:avLst/>
              </a:prstGeom>
              <a:noFill/>
              <a:ln w="9525">
                <a:solidFill>
                  <a:srgbClr val="000000"/>
                </a:solidFill>
                <a:round/>
                <a:headEnd/>
                <a:tailEnd/>
              </a:ln>
            </p:spPr>
            <p:txBody>
              <a:bodyPr/>
              <a:lstStyle/>
              <a:p>
                <a:endParaRPr lang="fr-FR"/>
              </a:p>
            </p:txBody>
          </p:sp>
          <p:sp>
            <p:nvSpPr>
              <p:cNvPr id="39962" name="Line 18"/>
              <p:cNvSpPr>
                <a:spLocks noChangeShapeType="1"/>
              </p:cNvSpPr>
              <p:nvPr/>
            </p:nvSpPr>
            <p:spPr bwMode="auto">
              <a:xfrm flipH="1">
                <a:off x="1917" y="2906"/>
                <a:ext cx="864" cy="144"/>
              </a:xfrm>
              <a:prstGeom prst="line">
                <a:avLst/>
              </a:prstGeom>
              <a:noFill/>
              <a:ln w="9525">
                <a:solidFill>
                  <a:srgbClr val="000000"/>
                </a:solidFill>
                <a:round/>
                <a:headEnd/>
                <a:tailEnd/>
              </a:ln>
            </p:spPr>
            <p:txBody>
              <a:bodyPr/>
              <a:lstStyle/>
              <a:p>
                <a:endParaRPr lang="fr-FR"/>
              </a:p>
            </p:txBody>
          </p:sp>
          <p:sp>
            <p:nvSpPr>
              <p:cNvPr id="39963" name="Line 19"/>
              <p:cNvSpPr>
                <a:spLocks noChangeShapeType="1"/>
              </p:cNvSpPr>
              <p:nvPr/>
            </p:nvSpPr>
            <p:spPr bwMode="auto">
              <a:xfrm flipV="1">
                <a:off x="3213" y="1898"/>
                <a:ext cx="0" cy="576"/>
              </a:xfrm>
              <a:prstGeom prst="line">
                <a:avLst/>
              </a:prstGeom>
              <a:noFill/>
              <a:ln w="9525">
                <a:solidFill>
                  <a:srgbClr val="000000"/>
                </a:solidFill>
                <a:round/>
                <a:headEnd/>
                <a:tailEnd/>
              </a:ln>
            </p:spPr>
            <p:txBody>
              <a:bodyPr/>
              <a:lstStyle/>
              <a:p>
                <a:endParaRPr lang="fr-FR"/>
              </a:p>
            </p:txBody>
          </p:sp>
        </p:grpSp>
        <p:sp>
          <p:nvSpPr>
            <p:cNvPr id="39943" name="Rectangle 22"/>
            <p:cNvSpPr>
              <a:spLocks noChangeArrowheads="1"/>
            </p:cNvSpPr>
            <p:nvPr/>
          </p:nvSpPr>
          <p:spPr bwMode="auto">
            <a:xfrm>
              <a:off x="3833" y="2029"/>
              <a:ext cx="752" cy="266"/>
            </a:xfrm>
            <a:prstGeom prst="rect">
              <a:avLst/>
            </a:prstGeom>
            <a:noFill/>
            <a:ln w="9525">
              <a:noFill/>
              <a:miter lim="800000"/>
              <a:headEnd/>
              <a:tailEnd/>
            </a:ln>
          </p:spPr>
          <p:txBody>
            <a:bodyPr wrap="none">
              <a:spAutoFit/>
            </a:bodyPr>
            <a:lstStyle/>
            <a:p>
              <a:r>
                <a:rPr lang="fr-FR">
                  <a:latin typeface="Calibri" pitchFamily="34" charset="0"/>
                  <a:cs typeface="Arial" charset="0"/>
                </a:rPr>
                <a:t>Echanges</a:t>
              </a:r>
            </a:p>
          </p:txBody>
        </p:sp>
        <p:sp>
          <p:nvSpPr>
            <p:cNvPr id="39944" name="Rectangle 23"/>
            <p:cNvSpPr>
              <a:spLocks noChangeArrowheads="1"/>
            </p:cNvSpPr>
            <p:nvPr/>
          </p:nvSpPr>
          <p:spPr bwMode="auto">
            <a:xfrm>
              <a:off x="2380" y="1802"/>
              <a:ext cx="1354" cy="266"/>
            </a:xfrm>
            <a:prstGeom prst="rect">
              <a:avLst/>
            </a:prstGeom>
            <a:noFill/>
            <a:ln w="9525">
              <a:noFill/>
              <a:miter lim="800000"/>
              <a:headEnd/>
              <a:tailEnd/>
            </a:ln>
          </p:spPr>
          <p:txBody>
            <a:bodyPr wrap="none">
              <a:spAutoFit/>
            </a:bodyPr>
            <a:lstStyle/>
            <a:p>
              <a:r>
                <a:rPr lang="fr-FR">
                  <a:latin typeface="Calibri" pitchFamily="34" charset="0"/>
                  <a:cs typeface="Arial" charset="0"/>
                </a:rPr>
                <a:t>Discours d’experts</a:t>
              </a:r>
            </a:p>
          </p:txBody>
        </p:sp>
        <p:sp>
          <p:nvSpPr>
            <p:cNvPr id="39945" name="Rectangle 24"/>
            <p:cNvSpPr>
              <a:spLocks noChangeArrowheads="1"/>
            </p:cNvSpPr>
            <p:nvPr/>
          </p:nvSpPr>
          <p:spPr bwMode="auto">
            <a:xfrm>
              <a:off x="3787" y="2528"/>
              <a:ext cx="1241" cy="266"/>
            </a:xfrm>
            <a:prstGeom prst="rect">
              <a:avLst/>
            </a:prstGeom>
            <a:noFill/>
            <a:ln w="9525">
              <a:noFill/>
              <a:miter lim="800000"/>
              <a:headEnd/>
              <a:tailEnd/>
            </a:ln>
          </p:spPr>
          <p:txBody>
            <a:bodyPr wrap="none">
              <a:spAutoFit/>
            </a:bodyPr>
            <a:lstStyle/>
            <a:p>
              <a:r>
                <a:rPr lang="fr-FR">
                  <a:latin typeface="Calibri" pitchFamily="34" charset="0"/>
                  <a:cs typeface="Arial" charset="0"/>
                </a:rPr>
                <a:t>Outils (artefacts)</a:t>
              </a:r>
            </a:p>
          </p:txBody>
        </p:sp>
        <p:sp>
          <p:nvSpPr>
            <p:cNvPr id="39946" name="Rectangle 25"/>
            <p:cNvSpPr>
              <a:spLocks noChangeArrowheads="1"/>
            </p:cNvSpPr>
            <p:nvPr/>
          </p:nvSpPr>
          <p:spPr bwMode="auto">
            <a:xfrm>
              <a:off x="793" y="2936"/>
              <a:ext cx="1567" cy="266"/>
            </a:xfrm>
            <a:prstGeom prst="rect">
              <a:avLst/>
            </a:prstGeom>
            <a:noFill/>
            <a:ln w="9525">
              <a:noFill/>
              <a:miter lim="800000"/>
              <a:headEnd/>
              <a:tailEnd/>
            </a:ln>
          </p:spPr>
          <p:txBody>
            <a:bodyPr wrap="none">
              <a:spAutoFit/>
            </a:bodyPr>
            <a:lstStyle/>
            <a:p>
              <a:r>
                <a:rPr lang="fr-FR">
                  <a:latin typeface="Calibri" pitchFamily="34" charset="0"/>
                  <a:cs typeface="Arial" charset="0"/>
                </a:rPr>
                <a:t>Personnes ressources</a:t>
              </a:r>
            </a:p>
          </p:txBody>
        </p:sp>
        <p:sp>
          <p:nvSpPr>
            <p:cNvPr id="39947" name="Rectangle 26"/>
            <p:cNvSpPr>
              <a:spLocks noChangeArrowheads="1"/>
            </p:cNvSpPr>
            <p:nvPr/>
          </p:nvSpPr>
          <p:spPr bwMode="auto">
            <a:xfrm>
              <a:off x="3742" y="2840"/>
              <a:ext cx="1634" cy="465"/>
            </a:xfrm>
            <a:prstGeom prst="rect">
              <a:avLst/>
            </a:prstGeom>
            <a:noFill/>
            <a:ln w="9525">
              <a:noFill/>
              <a:miter lim="800000"/>
              <a:headEnd/>
              <a:tailEnd/>
            </a:ln>
          </p:spPr>
          <p:txBody>
            <a:bodyPr>
              <a:spAutoFit/>
            </a:bodyPr>
            <a:lstStyle/>
            <a:p>
              <a:r>
                <a:rPr lang="fr-FR">
                  <a:latin typeface="Calibri" pitchFamily="34" charset="0"/>
                  <a:cs typeface="Arial" charset="0"/>
                </a:rPr>
                <a:t>Situations vécues observées ou simulées </a:t>
              </a:r>
            </a:p>
          </p:txBody>
        </p:sp>
        <p:sp>
          <p:nvSpPr>
            <p:cNvPr id="39948" name="Rectangle 27"/>
            <p:cNvSpPr>
              <a:spLocks noChangeArrowheads="1"/>
            </p:cNvSpPr>
            <p:nvPr/>
          </p:nvSpPr>
          <p:spPr bwMode="auto">
            <a:xfrm>
              <a:off x="1292" y="2573"/>
              <a:ext cx="736" cy="266"/>
            </a:xfrm>
            <a:prstGeom prst="rect">
              <a:avLst/>
            </a:prstGeom>
            <a:noFill/>
            <a:ln w="9525">
              <a:noFill/>
              <a:miter lim="800000"/>
              <a:headEnd/>
              <a:tailEnd/>
            </a:ln>
          </p:spPr>
          <p:txBody>
            <a:bodyPr wrap="none">
              <a:spAutoFit/>
            </a:bodyPr>
            <a:lstStyle/>
            <a:p>
              <a:pPr eaLnBrk="0" hangingPunct="0"/>
              <a:r>
                <a:rPr lang="fr-FR">
                  <a:latin typeface="Calibri" pitchFamily="34" charset="0"/>
                  <a:cs typeface="Arial" charset="0"/>
                </a:rPr>
                <a:t>mémoire</a:t>
              </a:r>
            </a:p>
          </p:txBody>
        </p:sp>
        <p:sp>
          <p:nvSpPr>
            <p:cNvPr id="39949" name="Rectangle 28"/>
            <p:cNvSpPr>
              <a:spLocks noChangeArrowheads="1"/>
            </p:cNvSpPr>
            <p:nvPr/>
          </p:nvSpPr>
          <p:spPr bwMode="auto">
            <a:xfrm>
              <a:off x="204" y="1344"/>
              <a:ext cx="5398" cy="2404"/>
            </a:xfrm>
            <a:prstGeom prst="rect">
              <a:avLst/>
            </a:prstGeom>
            <a:noFill/>
            <a:ln w="53975" cmpd="dbl">
              <a:solidFill>
                <a:srgbClr val="FFFF00"/>
              </a:solidFill>
              <a:miter lim="800000"/>
              <a:headEnd/>
              <a:tailEnd/>
            </a:ln>
          </p:spPr>
          <p:txBody>
            <a:bodyPr wrap="none"/>
            <a:lstStyle/>
            <a:p>
              <a:pPr algn="ctr"/>
              <a:endParaRPr lang="fr-FR" sz="2800" b="1">
                <a:solidFill>
                  <a:srgbClr val="FFFF00"/>
                </a:solidFill>
                <a:latin typeface="Calibri" pitchFamily="34" charset="0"/>
                <a:cs typeface="Arial" charset="0"/>
              </a:endParaRPr>
            </a:p>
          </p:txBody>
        </p:sp>
      </p:grpSp>
      <p:sp>
        <p:nvSpPr>
          <p:cNvPr id="39940"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3200">
                <a:solidFill>
                  <a:srgbClr val="C00000"/>
                </a:solidFill>
                <a:latin typeface="Franklin Gothic Medium" pitchFamily="34" charset="0"/>
              </a:rPr>
              <a:t> </a:t>
            </a:r>
            <a:r>
              <a:rPr lang="fr-FR" sz="2800" i="1">
                <a:solidFill>
                  <a:srgbClr val="990000"/>
                </a:solidFill>
                <a:latin typeface="Times New Roman" pitchFamily="18" charset="0"/>
              </a:rPr>
              <a:t>Les compétences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Espace réservé du contenu 2"/>
          <p:cNvSpPr txBox="1">
            <a:spLocks/>
          </p:cNvSpPr>
          <p:nvPr/>
        </p:nvSpPr>
        <p:spPr bwMode="auto">
          <a:xfrm>
            <a:off x="395288" y="1484313"/>
            <a:ext cx="8229600" cy="1223962"/>
          </a:xfrm>
          <a:prstGeom prst="rect">
            <a:avLst/>
          </a:prstGeom>
          <a:noFill/>
          <a:ln w="9525">
            <a:noFill/>
            <a:miter lim="800000"/>
            <a:headEnd/>
            <a:tailEnd/>
          </a:ln>
        </p:spPr>
        <p:txBody>
          <a:bodyPr/>
          <a:lstStyle/>
          <a:p>
            <a:pPr marL="77788" indent="447675" defTabSz="876300">
              <a:spcBef>
                <a:spcPts val="600"/>
              </a:spcBef>
              <a:buClr>
                <a:srgbClr val="C00000"/>
              </a:buClr>
              <a:buSzPct val="76000"/>
              <a:buFont typeface="Wingdings 2" pitchFamily="18" charset="2"/>
              <a:buNone/>
              <a:tabLst>
                <a:tab pos="447675" algn="l"/>
                <a:tab pos="1076325" algn="l"/>
                <a:tab pos="1257300" algn="l"/>
              </a:tabLst>
            </a:pPr>
            <a:r>
              <a:rPr lang="fr-FR" sz="2400">
                <a:solidFill>
                  <a:srgbClr val="990000"/>
                </a:solidFill>
                <a:latin typeface="Calibri" pitchFamily="34" charset="0"/>
              </a:rPr>
              <a:t>Le couple situation/activité</a:t>
            </a:r>
          </a:p>
          <a:p>
            <a:pPr marL="77788" indent="447675" defTabSz="876300">
              <a:tabLst>
                <a:tab pos="447675" algn="l"/>
                <a:tab pos="1076325" algn="l"/>
                <a:tab pos="1257300" algn="l"/>
              </a:tabLst>
            </a:pPr>
            <a:endParaRPr lang="fr-FR" i="1">
              <a:solidFill>
                <a:srgbClr val="0000FF"/>
              </a:solidFill>
            </a:endParaRPr>
          </a:p>
          <a:p>
            <a:pPr marL="77788" indent="447675" defTabSz="876300">
              <a:tabLst>
                <a:tab pos="447675" algn="l"/>
                <a:tab pos="1076325" algn="l"/>
                <a:tab pos="1257300" algn="l"/>
              </a:tabLst>
            </a:pPr>
            <a:endParaRPr lang="fr-FR" i="1">
              <a:solidFill>
                <a:srgbClr val="0000FF"/>
              </a:solidFill>
            </a:endParaRPr>
          </a:p>
          <a:p>
            <a:pPr marL="77788" indent="447675" defTabSz="876300">
              <a:tabLst>
                <a:tab pos="447675" algn="l"/>
                <a:tab pos="1076325" algn="l"/>
                <a:tab pos="1257300" algn="l"/>
              </a:tabLst>
            </a:pPr>
            <a:r>
              <a:rPr lang="fr-FR" sz="2400" i="1">
                <a:solidFill>
                  <a:srgbClr val="525B7E"/>
                </a:solidFill>
                <a:latin typeface="Times New Roman" pitchFamily="18" charset="0"/>
              </a:rPr>
              <a:t>La compétence s’exprime ici par la capacité à mobiliser une BO suffisamment riche pour traiter des classes de situations de plus en plus larges</a:t>
            </a:r>
          </a:p>
          <a:p>
            <a:pPr marL="77788" indent="447675" defTabSz="876300">
              <a:tabLst>
                <a:tab pos="447675" algn="l"/>
                <a:tab pos="1076325" algn="l"/>
                <a:tab pos="1257300" algn="l"/>
              </a:tabLst>
            </a:pPr>
            <a:endParaRPr lang="fr-FR" sz="2400" i="1">
              <a:solidFill>
                <a:srgbClr val="525B7E"/>
              </a:solidFill>
              <a:latin typeface="Times New Roman" pitchFamily="18" charset="0"/>
            </a:endParaRPr>
          </a:p>
          <a:p>
            <a:pPr marL="77788" indent="447675" defTabSz="876300">
              <a:tabLst>
                <a:tab pos="447675" algn="l"/>
                <a:tab pos="1076325" algn="l"/>
                <a:tab pos="1257300" algn="l"/>
              </a:tabLst>
            </a:pPr>
            <a:r>
              <a:rPr lang="fr-FR" sz="2400" i="1">
                <a:solidFill>
                  <a:srgbClr val="525B7E"/>
                </a:solidFill>
                <a:latin typeface="Times New Roman" pitchFamily="18" charset="0"/>
              </a:rPr>
              <a:t>Est compétent, celui qui sait pourquoi il a agit ainsi…et pourquoi il n’a pas agit autrement</a:t>
            </a:r>
          </a:p>
          <a:p>
            <a:pPr marL="77788" indent="447675" defTabSz="876300">
              <a:tabLst>
                <a:tab pos="447675" algn="l"/>
                <a:tab pos="1076325" algn="l"/>
                <a:tab pos="1257300" algn="l"/>
              </a:tabLst>
            </a:pPr>
            <a:endParaRPr lang="fr-FR">
              <a:solidFill>
                <a:srgbClr val="525B7E"/>
              </a:solidFill>
            </a:endParaRP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224E8624-4ADD-46C0-A648-E3EACC6A1648}" type="slidenum">
              <a:rPr lang="fr-FR" sz="1400">
                <a:solidFill>
                  <a:schemeClr val="tx2"/>
                </a:solidFill>
                <a:latin typeface="+mn-lt"/>
              </a:rPr>
              <a:pPr algn="r" fontAlgn="auto">
                <a:spcBef>
                  <a:spcPts val="0"/>
                </a:spcBef>
                <a:spcAft>
                  <a:spcPts val="0"/>
                </a:spcAft>
                <a:defRPr/>
              </a:pPr>
              <a:t>22</a:t>
            </a:fld>
            <a:endParaRPr lang="fr-FR" sz="1400" dirty="0">
              <a:solidFill>
                <a:schemeClr val="tx2"/>
              </a:solidFill>
              <a:latin typeface="+mn-lt"/>
            </a:endParaRPr>
          </a:p>
        </p:txBody>
      </p:sp>
      <p:sp>
        <p:nvSpPr>
          <p:cNvPr id="41987"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3200">
                <a:solidFill>
                  <a:srgbClr val="C00000"/>
                </a:solidFill>
                <a:latin typeface="Franklin Gothic Medium" pitchFamily="34" charset="0"/>
              </a:rPr>
              <a:t> </a:t>
            </a:r>
            <a:r>
              <a:rPr lang="fr-FR" sz="2800" i="1">
                <a:solidFill>
                  <a:srgbClr val="990000"/>
                </a:solidFill>
                <a:latin typeface="Times New Roman" pitchFamily="18" charset="0"/>
              </a:rPr>
              <a:t>Les compétences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Espace réservé du contenu 2"/>
          <p:cNvSpPr txBox="1">
            <a:spLocks/>
          </p:cNvSpPr>
          <p:nvPr/>
        </p:nvSpPr>
        <p:spPr bwMode="auto">
          <a:xfrm>
            <a:off x="395288" y="1484313"/>
            <a:ext cx="8229600" cy="1223962"/>
          </a:xfrm>
          <a:prstGeom prst="rect">
            <a:avLst/>
          </a:prstGeom>
          <a:noFill/>
          <a:ln w="9525">
            <a:noFill/>
            <a:miter lim="800000"/>
            <a:headEnd/>
            <a:tailEnd/>
          </a:ln>
        </p:spPr>
        <p:txBody>
          <a:bodyPr/>
          <a:lstStyle/>
          <a:p>
            <a:pPr marL="77788" indent="447675" defTabSz="876300">
              <a:spcBef>
                <a:spcPts val="600"/>
              </a:spcBef>
              <a:buClr>
                <a:srgbClr val="C00000"/>
              </a:buClr>
              <a:buSzPct val="76000"/>
              <a:buFont typeface="Wingdings 2" pitchFamily="18" charset="2"/>
              <a:buNone/>
              <a:tabLst>
                <a:tab pos="447675" algn="l"/>
                <a:tab pos="1076325" algn="l"/>
                <a:tab pos="1257300" algn="l"/>
              </a:tabLst>
            </a:pPr>
            <a:r>
              <a:rPr lang="fr-FR" sz="2400">
                <a:solidFill>
                  <a:srgbClr val="990000"/>
                </a:solidFill>
                <a:latin typeface="Calibri" pitchFamily="34" charset="0"/>
              </a:rPr>
              <a:t>Le couple situation/activité</a:t>
            </a:r>
          </a:p>
          <a:p>
            <a:pPr marL="77788" indent="447675" defTabSz="876300">
              <a:tabLst>
                <a:tab pos="447675" algn="l"/>
                <a:tab pos="1076325" algn="l"/>
                <a:tab pos="1257300" algn="l"/>
              </a:tabLst>
            </a:pPr>
            <a:endParaRPr lang="fr-FR" i="1">
              <a:solidFill>
                <a:srgbClr val="0000FF"/>
              </a:solidFill>
            </a:endParaRPr>
          </a:p>
          <a:p>
            <a:pPr marL="77788" indent="447675" defTabSz="876300">
              <a:tabLst>
                <a:tab pos="447675" algn="l"/>
                <a:tab pos="1076325" algn="l"/>
                <a:tab pos="1257300" algn="l"/>
              </a:tabLst>
            </a:pPr>
            <a:endParaRPr lang="fr-FR" i="1">
              <a:solidFill>
                <a:srgbClr val="0000FF"/>
              </a:solidFill>
            </a:endParaRPr>
          </a:p>
          <a:p>
            <a:pPr marL="77788" indent="447675" defTabSz="876300">
              <a:tabLst>
                <a:tab pos="447675" algn="l"/>
                <a:tab pos="1076325" algn="l"/>
                <a:tab pos="1257300" algn="l"/>
              </a:tabLst>
            </a:pPr>
            <a:r>
              <a:rPr lang="fr-FR" sz="2400" i="1">
                <a:solidFill>
                  <a:srgbClr val="525B7E"/>
                </a:solidFill>
                <a:latin typeface="Times New Roman" pitchFamily="18" charset="0"/>
              </a:rPr>
              <a:t>La compétence s’exprime ici par la capacité à mobiliser une BO suffisamment riche pour traiter des classes de situations de plus en plus larges</a:t>
            </a:r>
          </a:p>
          <a:p>
            <a:pPr marL="77788" indent="447675" defTabSz="876300">
              <a:tabLst>
                <a:tab pos="447675" algn="l"/>
                <a:tab pos="1076325" algn="l"/>
                <a:tab pos="1257300" algn="l"/>
              </a:tabLst>
            </a:pPr>
            <a:endParaRPr lang="fr-FR" sz="2400" i="1">
              <a:solidFill>
                <a:srgbClr val="525B7E"/>
              </a:solidFill>
              <a:latin typeface="Times New Roman" pitchFamily="18" charset="0"/>
            </a:endParaRPr>
          </a:p>
          <a:p>
            <a:pPr marL="77788" indent="447675" defTabSz="876300">
              <a:tabLst>
                <a:tab pos="447675" algn="l"/>
                <a:tab pos="1076325" algn="l"/>
                <a:tab pos="1257300" algn="l"/>
              </a:tabLst>
            </a:pPr>
            <a:r>
              <a:rPr lang="fr-FR" sz="2400" i="1">
                <a:solidFill>
                  <a:srgbClr val="525B7E"/>
                </a:solidFill>
                <a:latin typeface="Times New Roman" pitchFamily="18" charset="0"/>
              </a:rPr>
              <a:t>Est compétent, celui qui sait pourquoi il a agit ainsi…et pourquoi il n’a pas agit autrement</a:t>
            </a:r>
          </a:p>
          <a:p>
            <a:pPr marL="77788" indent="447675" defTabSz="876300">
              <a:tabLst>
                <a:tab pos="447675" algn="l"/>
                <a:tab pos="1076325" algn="l"/>
                <a:tab pos="1257300" algn="l"/>
              </a:tabLst>
            </a:pPr>
            <a:endParaRPr lang="fr-FR">
              <a:solidFill>
                <a:srgbClr val="525B7E"/>
              </a:solidFill>
            </a:endParaRP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448EA90B-63FC-4719-BEE0-3E6C6681E499}" type="slidenum">
              <a:rPr lang="fr-FR" sz="1400">
                <a:solidFill>
                  <a:schemeClr val="tx2"/>
                </a:solidFill>
                <a:latin typeface="+mn-lt"/>
              </a:rPr>
              <a:pPr algn="r" fontAlgn="auto">
                <a:spcBef>
                  <a:spcPts val="0"/>
                </a:spcBef>
                <a:spcAft>
                  <a:spcPts val="0"/>
                </a:spcAft>
                <a:defRPr/>
              </a:pPr>
              <a:t>23</a:t>
            </a:fld>
            <a:endParaRPr lang="fr-FR" sz="1400" dirty="0">
              <a:solidFill>
                <a:schemeClr val="tx2"/>
              </a:solidFill>
              <a:latin typeface="+mn-lt"/>
            </a:endParaRPr>
          </a:p>
        </p:txBody>
      </p:sp>
      <p:sp>
        <p:nvSpPr>
          <p:cNvPr id="44035"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3200">
                <a:solidFill>
                  <a:srgbClr val="C00000"/>
                </a:solidFill>
                <a:latin typeface="Franklin Gothic Medium" pitchFamily="34" charset="0"/>
              </a:rPr>
              <a:t> </a:t>
            </a:r>
            <a:r>
              <a:rPr lang="fr-FR" sz="2800" i="1">
                <a:solidFill>
                  <a:srgbClr val="990000"/>
                </a:solidFill>
                <a:latin typeface="Times New Roman" pitchFamily="18" charset="0"/>
              </a:rPr>
              <a:t>Les compétences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9B4D456E-D697-4210-A0AA-4FA0008C15C8}" type="slidenum">
              <a:rPr lang="fr-FR" sz="1400">
                <a:solidFill>
                  <a:schemeClr val="tx2"/>
                </a:solidFill>
                <a:latin typeface="+mn-lt"/>
              </a:rPr>
              <a:pPr algn="r" fontAlgn="auto">
                <a:spcBef>
                  <a:spcPts val="0"/>
                </a:spcBef>
                <a:spcAft>
                  <a:spcPts val="0"/>
                </a:spcAft>
                <a:defRPr/>
              </a:pPr>
              <a:t>24</a:t>
            </a:fld>
            <a:endParaRPr lang="fr-FR" sz="1400" dirty="0">
              <a:solidFill>
                <a:schemeClr val="tx2"/>
              </a:solidFill>
              <a:latin typeface="+mn-lt"/>
            </a:endParaRPr>
          </a:p>
        </p:txBody>
      </p:sp>
      <p:sp>
        <p:nvSpPr>
          <p:cNvPr id="82948" name="Oval 4"/>
          <p:cNvSpPr>
            <a:spLocks noChangeArrowheads="1"/>
          </p:cNvSpPr>
          <p:nvPr/>
        </p:nvSpPr>
        <p:spPr bwMode="auto">
          <a:xfrm>
            <a:off x="250825" y="2854325"/>
            <a:ext cx="1619250" cy="1223963"/>
          </a:xfrm>
          <a:prstGeom prst="ellipse">
            <a:avLst/>
          </a:prstGeom>
          <a:gradFill rotWithShape="0">
            <a:gsLst>
              <a:gs pos="0">
                <a:srgbClr val="FFFF66"/>
              </a:gs>
              <a:gs pos="100000">
                <a:schemeClr val="accent1"/>
              </a:gs>
            </a:gsLst>
            <a:path path="shape">
              <a:fillToRect l="50000" t="50000" r="50000" b="50000"/>
            </a:path>
          </a:gradFill>
          <a:ln w="9525">
            <a:noFill/>
            <a:round/>
            <a:headEnd/>
            <a:tailEnd/>
          </a:ln>
          <a:effectLst/>
        </p:spPr>
        <p:txBody>
          <a:bodyPr wrap="none" anchor="ctr"/>
          <a:lstStyle/>
          <a:p>
            <a:pPr algn="ctr">
              <a:defRPr/>
            </a:pPr>
            <a:r>
              <a:rPr lang="fr-FR" sz="2400" b="1">
                <a:solidFill>
                  <a:srgbClr val="FFFF00"/>
                </a:solidFill>
                <a:effectLst>
                  <a:outerShdw blurRad="38100" dist="38100" dir="2700000" algn="tl">
                    <a:srgbClr val="000000"/>
                  </a:outerShdw>
                </a:effectLst>
              </a:rPr>
              <a:t>Situation</a:t>
            </a:r>
          </a:p>
          <a:p>
            <a:pPr algn="ctr">
              <a:defRPr/>
            </a:pPr>
            <a:r>
              <a:rPr lang="fr-FR" sz="2400" b="1">
                <a:solidFill>
                  <a:srgbClr val="FFFF00"/>
                </a:solidFill>
                <a:effectLst>
                  <a:outerShdw blurRad="38100" dist="38100" dir="2700000" algn="tl">
                    <a:srgbClr val="000000"/>
                  </a:outerShdw>
                </a:effectLst>
              </a:rPr>
              <a:t>singulière</a:t>
            </a:r>
          </a:p>
        </p:txBody>
      </p:sp>
      <p:grpSp>
        <p:nvGrpSpPr>
          <p:cNvPr id="82949" name="Group 5"/>
          <p:cNvGrpSpPr>
            <a:grpSpLocks/>
          </p:cNvGrpSpPr>
          <p:nvPr/>
        </p:nvGrpSpPr>
        <p:grpSpPr bwMode="auto">
          <a:xfrm>
            <a:off x="1908175" y="2133600"/>
            <a:ext cx="2592388" cy="2681288"/>
            <a:chOff x="1202" y="1344"/>
            <a:chExt cx="1633" cy="1689"/>
          </a:xfrm>
        </p:grpSpPr>
        <p:sp>
          <p:nvSpPr>
            <p:cNvPr id="46101" name="AutoShape 6"/>
            <p:cNvSpPr>
              <a:spLocks noChangeArrowheads="1"/>
            </p:cNvSpPr>
            <p:nvPr/>
          </p:nvSpPr>
          <p:spPr bwMode="auto">
            <a:xfrm rot="5400000">
              <a:off x="1154" y="2072"/>
              <a:ext cx="288" cy="192"/>
            </a:xfrm>
            <a:prstGeom prst="triangle">
              <a:avLst>
                <a:gd name="adj" fmla="val 50000"/>
              </a:avLst>
            </a:prstGeom>
            <a:solidFill>
              <a:schemeClr val="tx1"/>
            </a:solidFill>
            <a:ln w="9525">
              <a:noFill/>
              <a:miter lim="800000"/>
              <a:headEnd/>
              <a:tailEnd/>
            </a:ln>
          </p:spPr>
          <p:txBody>
            <a:bodyPr wrap="none" anchor="ctr"/>
            <a:lstStyle/>
            <a:p>
              <a:endParaRPr lang="fr-FR"/>
            </a:p>
          </p:txBody>
        </p:sp>
        <p:grpSp>
          <p:nvGrpSpPr>
            <p:cNvPr id="46102" name="Group 7"/>
            <p:cNvGrpSpPr>
              <a:grpSpLocks/>
            </p:cNvGrpSpPr>
            <p:nvPr/>
          </p:nvGrpSpPr>
          <p:grpSpPr bwMode="auto">
            <a:xfrm>
              <a:off x="1428" y="1797"/>
              <a:ext cx="409" cy="420"/>
              <a:chOff x="1584" y="2688"/>
              <a:chExt cx="1872" cy="1222"/>
            </a:xfrm>
          </p:grpSpPr>
          <p:sp>
            <p:nvSpPr>
              <p:cNvPr id="46212" name="Oval 8"/>
              <p:cNvSpPr>
                <a:spLocks noChangeArrowheads="1"/>
              </p:cNvSpPr>
              <p:nvPr/>
            </p:nvSpPr>
            <p:spPr bwMode="auto">
              <a:xfrm>
                <a:off x="2064" y="2736"/>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13" name="Oval 9"/>
              <p:cNvSpPr>
                <a:spLocks noChangeArrowheads="1"/>
              </p:cNvSpPr>
              <p:nvPr/>
            </p:nvSpPr>
            <p:spPr bwMode="auto">
              <a:xfrm>
                <a:off x="2544" y="268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14" name="Oval 10"/>
              <p:cNvSpPr>
                <a:spLocks noChangeArrowheads="1"/>
              </p:cNvSpPr>
              <p:nvPr/>
            </p:nvSpPr>
            <p:spPr bwMode="auto">
              <a:xfrm>
                <a:off x="2496" y="312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15" name="Oval 11"/>
              <p:cNvSpPr>
                <a:spLocks noChangeArrowheads="1"/>
              </p:cNvSpPr>
              <p:nvPr/>
            </p:nvSpPr>
            <p:spPr bwMode="auto">
              <a:xfrm>
                <a:off x="1584" y="288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16" name="Oval 12"/>
              <p:cNvSpPr>
                <a:spLocks noChangeArrowheads="1"/>
              </p:cNvSpPr>
              <p:nvPr/>
            </p:nvSpPr>
            <p:spPr bwMode="auto">
              <a:xfrm>
                <a:off x="2976" y="292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17" name="Oval 13"/>
              <p:cNvSpPr>
                <a:spLocks noChangeArrowheads="1"/>
              </p:cNvSpPr>
              <p:nvPr/>
            </p:nvSpPr>
            <p:spPr bwMode="auto">
              <a:xfrm>
                <a:off x="2064" y="326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18" name="Oval 14"/>
              <p:cNvSpPr>
                <a:spLocks noChangeArrowheads="1"/>
              </p:cNvSpPr>
              <p:nvPr/>
            </p:nvSpPr>
            <p:spPr bwMode="auto">
              <a:xfrm>
                <a:off x="1584" y="331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2959" name="Rectangle 15"/>
              <p:cNvSpPr>
                <a:spLocks noChangeArrowheads="1"/>
              </p:cNvSpPr>
              <p:nvPr/>
            </p:nvSpPr>
            <p:spPr bwMode="auto">
              <a:xfrm>
                <a:off x="1616" y="3072"/>
                <a:ext cx="531" cy="838"/>
              </a:xfrm>
              <a:prstGeom prst="rect">
                <a:avLst/>
              </a:prstGeom>
              <a:gradFill rotWithShape="0">
                <a:gsLst>
                  <a:gs pos="0">
                    <a:schemeClr val="accent1"/>
                  </a:gs>
                  <a:gs pos="100000">
                    <a:srgbClr val="FFFF66"/>
                  </a:gs>
                </a:gsLst>
                <a:lin ang="5400000" scaled="1"/>
              </a:gradFill>
              <a:ln w="9525">
                <a:noFill/>
                <a:miter lim="800000"/>
                <a:headEnd/>
                <a:tailEnd/>
              </a:ln>
              <a:effectLst/>
            </p:spPr>
            <p:txBody>
              <a:bodyPr wrap="none">
                <a:spAutoFit/>
              </a:bodyPr>
              <a:lstStyle/>
              <a:p>
                <a:pPr>
                  <a:defRPr/>
                </a:pPr>
                <a:endParaRPr lang="fr-FR" sz="2400" b="1">
                  <a:solidFill>
                    <a:srgbClr val="FFFF00"/>
                  </a:solidFill>
                  <a:effectLst>
                    <a:outerShdw blurRad="38100" dist="38100" dir="2700000" algn="tl">
                      <a:srgbClr val="000000"/>
                    </a:outerShdw>
                  </a:effectLst>
                </a:endParaRPr>
              </a:p>
            </p:txBody>
          </p:sp>
        </p:grpSp>
        <p:grpSp>
          <p:nvGrpSpPr>
            <p:cNvPr id="46103" name="Group 16"/>
            <p:cNvGrpSpPr>
              <a:grpSpLocks/>
            </p:cNvGrpSpPr>
            <p:nvPr/>
          </p:nvGrpSpPr>
          <p:grpSpPr bwMode="auto">
            <a:xfrm>
              <a:off x="1564" y="1933"/>
              <a:ext cx="409" cy="420"/>
              <a:chOff x="1584" y="2688"/>
              <a:chExt cx="1872" cy="1222"/>
            </a:xfrm>
          </p:grpSpPr>
          <p:sp>
            <p:nvSpPr>
              <p:cNvPr id="46204" name="Oval 17"/>
              <p:cNvSpPr>
                <a:spLocks noChangeArrowheads="1"/>
              </p:cNvSpPr>
              <p:nvPr/>
            </p:nvSpPr>
            <p:spPr bwMode="auto">
              <a:xfrm>
                <a:off x="2064" y="2736"/>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05" name="Oval 18"/>
              <p:cNvSpPr>
                <a:spLocks noChangeArrowheads="1"/>
              </p:cNvSpPr>
              <p:nvPr/>
            </p:nvSpPr>
            <p:spPr bwMode="auto">
              <a:xfrm>
                <a:off x="2544" y="268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06" name="Oval 19"/>
              <p:cNvSpPr>
                <a:spLocks noChangeArrowheads="1"/>
              </p:cNvSpPr>
              <p:nvPr/>
            </p:nvSpPr>
            <p:spPr bwMode="auto">
              <a:xfrm>
                <a:off x="2496" y="312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07" name="Oval 20"/>
              <p:cNvSpPr>
                <a:spLocks noChangeArrowheads="1"/>
              </p:cNvSpPr>
              <p:nvPr/>
            </p:nvSpPr>
            <p:spPr bwMode="auto">
              <a:xfrm>
                <a:off x="1584" y="288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08" name="Oval 21"/>
              <p:cNvSpPr>
                <a:spLocks noChangeArrowheads="1"/>
              </p:cNvSpPr>
              <p:nvPr/>
            </p:nvSpPr>
            <p:spPr bwMode="auto">
              <a:xfrm>
                <a:off x="2976" y="292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09" name="Oval 22"/>
              <p:cNvSpPr>
                <a:spLocks noChangeArrowheads="1"/>
              </p:cNvSpPr>
              <p:nvPr/>
            </p:nvSpPr>
            <p:spPr bwMode="auto">
              <a:xfrm>
                <a:off x="2064" y="326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10" name="Oval 23"/>
              <p:cNvSpPr>
                <a:spLocks noChangeArrowheads="1"/>
              </p:cNvSpPr>
              <p:nvPr/>
            </p:nvSpPr>
            <p:spPr bwMode="auto">
              <a:xfrm>
                <a:off x="1584" y="331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2968" name="Rectangle 24"/>
              <p:cNvSpPr>
                <a:spLocks noChangeArrowheads="1"/>
              </p:cNvSpPr>
              <p:nvPr/>
            </p:nvSpPr>
            <p:spPr bwMode="auto">
              <a:xfrm>
                <a:off x="1616" y="3072"/>
                <a:ext cx="531" cy="838"/>
              </a:xfrm>
              <a:prstGeom prst="rect">
                <a:avLst/>
              </a:prstGeom>
              <a:gradFill rotWithShape="0">
                <a:gsLst>
                  <a:gs pos="0">
                    <a:schemeClr val="accent1"/>
                  </a:gs>
                  <a:gs pos="100000">
                    <a:srgbClr val="FFFF66"/>
                  </a:gs>
                </a:gsLst>
                <a:lin ang="5400000" scaled="1"/>
              </a:gradFill>
              <a:ln w="9525">
                <a:noFill/>
                <a:miter lim="800000"/>
                <a:headEnd/>
                <a:tailEnd/>
              </a:ln>
              <a:effectLst/>
            </p:spPr>
            <p:txBody>
              <a:bodyPr wrap="none">
                <a:spAutoFit/>
              </a:bodyPr>
              <a:lstStyle/>
              <a:p>
                <a:pPr>
                  <a:defRPr/>
                </a:pPr>
                <a:endParaRPr lang="fr-FR" sz="2400" b="1">
                  <a:solidFill>
                    <a:srgbClr val="FFFF00"/>
                  </a:solidFill>
                  <a:effectLst>
                    <a:outerShdw blurRad="38100" dist="38100" dir="2700000" algn="tl">
                      <a:srgbClr val="000000"/>
                    </a:outerShdw>
                  </a:effectLst>
                </a:endParaRPr>
              </a:p>
            </p:txBody>
          </p:sp>
        </p:grpSp>
        <p:grpSp>
          <p:nvGrpSpPr>
            <p:cNvPr id="46104" name="Group 25"/>
            <p:cNvGrpSpPr>
              <a:grpSpLocks/>
            </p:cNvGrpSpPr>
            <p:nvPr/>
          </p:nvGrpSpPr>
          <p:grpSpPr bwMode="auto">
            <a:xfrm>
              <a:off x="1700" y="2069"/>
              <a:ext cx="409" cy="420"/>
              <a:chOff x="1584" y="2688"/>
              <a:chExt cx="1872" cy="1222"/>
            </a:xfrm>
          </p:grpSpPr>
          <p:sp>
            <p:nvSpPr>
              <p:cNvPr id="46196" name="Oval 26"/>
              <p:cNvSpPr>
                <a:spLocks noChangeArrowheads="1"/>
              </p:cNvSpPr>
              <p:nvPr/>
            </p:nvSpPr>
            <p:spPr bwMode="auto">
              <a:xfrm>
                <a:off x="2064" y="2736"/>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97" name="Oval 27"/>
              <p:cNvSpPr>
                <a:spLocks noChangeArrowheads="1"/>
              </p:cNvSpPr>
              <p:nvPr/>
            </p:nvSpPr>
            <p:spPr bwMode="auto">
              <a:xfrm>
                <a:off x="2544" y="268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98" name="Oval 28"/>
              <p:cNvSpPr>
                <a:spLocks noChangeArrowheads="1"/>
              </p:cNvSpPr>
              <p:nvPr/>
            </p:nvSpPr>
            <p:spPr bwMode="auto">
              <a:xfrm>
                <a:off x="2496" y="312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99" name="Oval 29"/>
              <p:cNvSpPr>
                <a:spLocks noChangeArrowheads="1"/>
              </p:cNvSpPr>
              <p:nvPr/>
            </p:nvSpPr>
            <p:spPr bwMode="auto">
              <a:xfrm>
                <a:off x="1584" y="288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00" name="Oval 30"/>
              <p:cNvSpPr>
                <a:spLocks noChangeArrowheads="1"/>
              </p:cNvSpPr>
              <p:nvPr/>
            </p:nvSpPr>
            <p:spPr bwMode="auto">
              <a:xfrm>
                <a:off x="2976" y="292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01" name="Oval 31"/>
              <p:cNvSpPr>
                <a:spLocks noChangeArrowheads="1"/>
              </p:cNvSpPr>
              <p:nvPr/>
            </p:nvSpPr>
            <p:spPr bwMode="auto">
              <a:xfrm>
                <a:off x="2064" y="326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202" name="Oval 32"/>
              <p:cNvSpPr>
                <a:spLocks noChangeArrowheads="1"/>
              </p:cNvSpPr>
              <p:nvPr/>
            </p:nvSpPr>
            <p:spPr bwMode="auto">
              <a:xfrm>
                <a:off x="1584" y="331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2977" name="Rectangle 33"/>
              <p:cNvSpPr>
                <a:spLocks noChangeArrowheads="1"/>
              </p:cNvSpPr>
              <p:nvPr/>
            </p:nvSpPr>
            <p:spPr bwMode="auto">
              <a:xfrm>
                <a:off x="1616" y="3072"/>
                <a:ext cx="531" cy="838"/>
              </a:xfrm>
              <a:prstGeom prst="rect">
                <a:avLst/>
              </a:prstGeom>
              <a:gradFill rotWithShape="0">
                <a:gsLst>
                  <a:gs pos="0">
                    <a:schemeClr val="accent1"/>
                  </a:gs>
                  <a:gs pos="100000">
                    <a:srgbClr val="FFFF66"/>
                  </a:gs>
                </a:gsLst>
                <a:lin ang="5400000" scaled="1"/>
              </a:gradFill>
              <a:ln w="9525">
                <a:noFill/>
                <a:miter lim="800000"/>
                <a:headEnd/>
                <a:tailEnd/>
              </a:ln>
              <a:effectLst/>
            </p:spPr>
            <p:txBody>
              <a:bodyPr wrap="none">
                <a:spAutoFit/>
              </a:bodyPr>
              <a:lstStyle/>
              <a:p>
                <a:pPr>
                  <a:defRPr/>
                </a:pPr>
                <a:endParaRPr lang="fr-FR" sz="2400" b="1">
                  <a:solidFill>
                    <a:srgbClr val="FFFF00"/>
                  </a:solidFill>
                  <a:effectLst>
                    <a:outerShdw blurRad="38100" dist="38100" dir="2700000" algn="tl">
                      <a:srgbClr val="000000"/>
                    </a:outerShdw>
                  </a:effectLst>
                </a:endParaRPr>
              </a:p>
            </p:txBody>
          </p:sp>
        </p:grpSp>
        <p:grpSp>
          <p:nvGrpSpPr>
            <p:cNvPr id="46105" name="Group 34"/>
            <p:cNvGrpSpPr>
              <a:grpSpLocks/>
            </p:cNvGrpSpPr>
            <p:nvPr/>
          </p:nvGrpSpPr>
          <p:grpSpPr bwMode="auto">
            <a:xfrm>
              <a:off x="1973" y="1933"/>
              <a:ext cx="409" cy="420"/>
              <a:chOff x="1584" y="2688"/>
              <a:chExt cx="1872" cy="1222"/>
            </a:xfrm>
          </p:grpSpPr>
          <p:sp>
            <p:nvSpPr>
              <p:cNvPr id="46188" name="Oval 35"/>
              <p:cNvSpPr>
                <a:spLocks noChangeArrowheads="1"/>
              </p:cNvSpPr>
              <p:nvPr/>
            </p:nvSpPr>
            <p:spPr bwMode="auto">
              <a:xfrm>
                <a:off x="2064" y="2736"/>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89" name="Oval 36"/>
              <p:cNvSpPr>
                <a:spLocks noChangeArrowheads="1"/>
              </p:cNvSpPr>
              <p:nvPr/>
            </p:nvSpPr>
            <p:spPr bwMode="auto">
              <a:xfrm>
                <a:off x="2544" y="268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90" name="Oval 37"/>
              <p:cNvSpPr>
                <a:spLocks noChangeArrowheads="1"/>
              </p:cNvSpPr>
              <p:nvPr/>
            </p:nvSpPr>
            <p:spPr bwMode="auto">
              <a:xfrm>
                <a:off x="2496" y="312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91" name="Oval 38"/>
              <p:cNvSpPr>
                <a:spLocks noChangeArrowheads="1"/>
              </p:cNvSpPr>
              <p:nvPr/>
            </p:nvSpPr>
            <p:spPr bwMode="auto">
              <a:xfrm>
                <a:off x="1584" y="288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92" name="Oval 39"/>
              <p:cNvSpPr>
                <a:spLocks noChangeArrowheads="1"/>
              </p:cNvSpPr>
              <p:nvPr/>
            </p:nvSpPr>
            <p:spPr bwMode="auto">
              <a:xfrm>
                <a:off x="2976" y="292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93" name="Oval 40"/>
              <p:cNvSpPr>
                <a:spLocks noChangeArrowheads="1"/>
              </p:cNvSpPr>
              <p:nvPr/>
            </p:nvSpPr>
            <p:spPr bwMode="auto">
              <a:xfrm>
                <a:off x="2064" y="326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94" name="Oval 41"/>
              <p:cNvSpPr>
                <a:spLocks noChangeArrowheads="1"/>
              </p:cNvSpPr>
              <p:nvPr/>
            </p:nvSpPr>
            <p:spPr bwMode="auto">
              <a:xfrm>
                <a:off x="1584" y="331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2986" name="Rectangle 42"/>
              <p:cNvSpPr>
                <a:spLocks noChangeArrowheads="1"/>
              </p:cNvSpPr>
              <p:nvPr/>
            </p:nvSpPr>
            <p:spPr bwMode="auto">
              <a:xfrm>
                <a:off x="1616" y="3072"/>
                <a:ext cx="531" cy="838"/>
              </a:xfrm>
              <a:prstGeom prst="rect">
                <a:avLst/>
              </a:prstGeom>
              <a:gradFill rotWithShape="0">
                <a:gsLst>
                  <a:gs pos="0">
                    <a:schemeClr val="accent1"/>
                  </a:gs>
                  <a:gs pos="100000">
                    <a:srgbClr val="FFFF66"/>
                  </a:gs>
                </a:gsLst>
                <a:lin ang="5400000" scaled="1"/>
              </a:gradFill>
              <a:ln w="9525">
                <a:noFill/>
                <a:miter lim="800000"/>
                <a:headEnd/>
                <a:tailEnd/>
              </a:ln>
              <a:effectLst/>
            </p:spPr>
            <p:txBody>
              <a:bodyPr wrap="none">
                <a:spAutoFit/>
              </a:bodyPr>
              <a:lstStyle/>
              <a:p>
                <a:pPr>
                  <a:defRPr/>
                </a:pPr>
                <a:endParaRPr lang="fr-FR" sz="2400" b="1">
                  <a:solidFill>
                    <a:srgbClr val="FFFF00"/>
                  </a:solidFill>
                  <a:effectLst>
                    <a:outerShdw blurRad="38100" dist="38100" dir="2700000" algn="tl">
                      <a:srgbClr val="000000"/>
                    </a:outerShdw>
                  </a:effectLst>
                </a:endParaRPr>
              </a:p>
            </p:txBody>
          </p:sp>
        </p:grpSp>
        <p:grpSp>
          <p:nvGrpSpPr>
            <p:cNvPr id="46106" name="Group 43"/>
            <p:cNvGrpSpPr>
              <a:grpSpLocks/>
            </p:cNvGrpSpPr>
            <p:nvPr/>
          </p:nvGrpSpPr>
          <p:grpSpPr bwMode="auto">
            <a:xfrm>
              <a:off x="1791" y="1752"/>
              <a:ext cx="409" cy="420"/>
              <a:chOff x="1584" y="2688"/>
              <a:chExt cx="1872" cy="1222"/>
            </a:xfrm>
          </p:grpSpPr>
          <p:sp>
            <p:nvSpPr>
              <p:cNvPr id="46180" name="Oval 44"/>
              <p:cNvSpPr>
                <a:spLocks noChangeArrowheads="1"/>
              </p:cNvSpPr>
              <p:nvPr/>
            </p:nvSpPr>
            <p:spPr bwMode="auto">
              <a:xfrm>
                <a:off x="2064" y="2736"/>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81" name="Oval 45"/>
              <p:cNvSpPr>
                <a:spLocks noChangeArrowheads="1"/>
              </p:cNvSpPr>
              <p:nvPr/>
            </p:nvSpPr>
            <p:spPr bwMode="auto">
              <a:xfrm>
                <a:off x="2544" y="268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82" name="Oval 46"/>
              <p:cNvSpPr>
                <a:spLocks noChangeArrowheads="1"/>
              </p:cNvSpPr>
              <p:nvPr/>
            </p:nvSpPr>
            <p:spPr bwMode="auto">
              <a:xfrm>
                <a:off x="2496" y="312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83" name="Oval 47"/>
              <p:cNvSpPr>
                <a:spLocks noChangeArrowheads="1"/>
              </p:cNvSpPr>
              <p:nvPr/>
            </p:nvSpPr>
            <p:spPr bwMode="auto">
              <a:xfrm>
                <a:off x="1584" y="288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84" name="Oval 48"/>
              <p:cNvSpPr>
                <a:spLocks noChangeArrowheads="1"/>
              </p:cNvSpPr>
              <p:nvPr/>
            </p:nvSpPr>
            <p:spPr bwMode="auto">
              <a:xfrm>
                <a:off x="2976" y="292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85" name="Oval 49"/>
              <p:cNvSpPr>
                <a:spLocks noChangeArrowheads="1"/>
              </p:cNvSpPr>
              <p:nvPr/>
            </p:nvSpPr>
            <p:spPr bwMode="auto">
              <a:xfrm>
                <a:off x="2064" y="326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86" name="Oval 50"/>
              <p:cNvSpPr>
                <a:spLocks noChangeArrowheads="1"/>
              </p:cNvSpPr>
              <p:nvPr/>
            </p:nvSpPr>
            <p:spPr bwMode="auto">
              <a:xfrm>
                <a:off x="1584" y="331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2995" name="Rectangle 51"/>
              <p:cNvSpPr>
                <a:spLocks noChangeArrowheads="1"/>
              </p:cNvSpPr>
              <p:nvPr/>
            </p:nvSpPr>
            <p:spPr bwMode="auto">
              <a:xfrm>
                <a:off x="1616" y="3072"/>
                <a:ext cx="531" cy="838"/>
              </a:xfrm>
              <a:prstGeom prst="rect">
                <a:avLst/>
              </a:prstGeom>
              <a:gradFill rotWithShape="0">
                <a:gsLst>
                  <a:gs pos="0">
                    <a:schemeClr val="accent1"/>
                  </a:gs>
                  <a:gs pos="100000">
                    <a:srgbClr val="FFFF66"/>
                  </a:gs>
                </a:gsLst>
                <a:lin ang="5400000" scaled="1"/>
              </a:gradFill>
              <a:ln w="9525">
                <a:noFill/>
                <a:miter lim="800000"/>
                <a:headEnd/>
                <a:tailEnd/>
              </a:ln>
              <a:effectLst/>
            </p:spPr>
            <p:txBody>
              <a:bodyPr wrap="none">
                <a:spAutoFit/>
              </a:bodyPr>
              <a:lstStyle/>
              <a:p>
                <a:pPr>
                  <a:defRPr/>
                </a:pPr>
                <a:endParaRPr lang="fr-FR" sz="2400" b="1">
                  <a:solidFill>
                    <a:srgbClr val="FFFF00"/>
                  </a:solidFill>
                  <a:effectLst>
                    <a:outerShdw blurRad="38100" dist="38100" dir="2700000" algn="tl">
                      <a:srgbClr val="000000"/>
                    </a:outerShdw>
                  </a:effectLst>
                </a:endParaRPr>
              </a:p>
            </p:txBody>
          </p:sp>
        </p:grpSp>
        <p:grpSp>
          <p:nvGrpSpPr>
            <p:cNvPr id="46107" name="Group 52"/>
            <p:cNvGrpSpPr>
              <a:grpSpLocks/>
            </p:cNvGrpSpPr>
            <p:nvPr/>
          </p:nvGrpSpPr>
          <p:grpSpPr bwMode="auto">
            <a:xfrm>
              <a:off x="1836" y="2205"/>
              <a:ext cx="409" cy="420"/>
              <a:chOff x="1584" y="2688"/>
              <a:chExt cx="1872" cy="1222"/>
            </a:xfrm>
          </p:grpSpPr>
          <p:sp>
            <p:nvSpPr>
              <p:cNvPr id="46172" name="Oval 53"/>
              <p:cNvSpPr>
                <a:spLocks noChangeArrowheads="1"/>
              </p:cNvSpPr>
              <p:nvPr/>
            </p:nvSpPr>
            <p:spPr bwMode="auto">
              <a:xfrm>
                <a:off x="2064" y="2736"/>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73" name="Oval 54"/>
              <p:cNvSpPr>
                <a:spLocks noChangeArrowheads="1"/>
              </p:cNvSpPr>
              <p:nvPr/>
            </p:nvSpPr>
            <p:spPr bwMode="auto">
              <a:xfrm>
                <a:off x="2544" y="268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74" name="Oval 55"/>
              <p:cNvSpPr>
                <a:spLocks noChangeArrowheads="1"/>
              </p:cNvSpPr>
              <p:nvPr/>
            </p:nvSpPr>
            <p:spPr bwMode="auto">
              <a:xfrm>
                <a:off x="2496" y="312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75" name="Oval 56"/>
              <p:cNvSpPr>
                <a:spLocks noChangeArrowheads="1"/>
              </p:cNvSpPr>
              <p:nvPr/>
            </p:nvSpPr>
            <p:spPr bwMode="auto">
              <a:xfrm>
                <a:off x="1584" y="288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76" name="Oval 57"/>
              <p:cNvSpPr>
                <a:spLocks noChangeArrowheads="1"/>
              </p:cNvSpPr>
              <p:nvPr/>
            </p:nvSpPr>
            <p:spPr bwMode="auto">
              <a:xfrm>
                <a:off x="2976" y="292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77" name="Oval 58"/>
              <p:cNvSpPr>
                <a:spLocks noChangeArrowheads="1"/>
              </p:cNvSpPr>
              <p:nvPr/>
            </p:nvSpPr>
            <p:spPr bwMode="auto">
              <a:xfrm>
                <a:off x="2064" y="326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78" name="Oval 59"/>
              <p:cNvSpPr>
                <a:spLocks noChangeArrowheads="1"/>
              </p:cNvSpPr>
              <p:nvPr/>
            </p:nvSpPr>
            <p:spPr bwMode="auto">
              <a:xfrm>
                <a:off x="1584" y="331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3004" name="Rectangle 60"/>
              <p:cNvSpPr>
                <a:spLocks noChangeArrowheads="1"/>
              </p:cNvSpPr>
              <p:nvPr/>
            </p:nvSpPr>
            <p:spPr bwMode="auto">
              <a:xfrm>
                <a:off x="1616" y="3072"/>
                <a:ext cx="531" cy="838"/>
              </a:xfrm>
              <a:prstGeom prst="rect">
                <a:avLst/>
              </a:prstGeom>
              <a:gradFill rotWithShape="0">
                <a:gsLst>
                  <a:gs pos="0">
                    <a:schemeClr val="accent1"/>
                  </a:gs>
                  <a:gs pos="100000">
                    <a:srgbClr val="FFFF66"/>
                  </a:gs>
                </a:gsLst>
                <a:lin ang="5400000" scaled="1"/>
              </a:gradFill>
              <a:ln w="9525">
                <a:noFill/>
                <a:miter lim="800000"/>
                <a:headEnd/>
                <a:tailEnd/>
              </a:ln>
              <a:effectLst/>
            </p:spPr>
            <p:txBody>
              <a:bodyPr wrap="none">
                <a:spAutoFit/>
              </a:bodyPr>
              <a:lstStyle/>
              <a:p>
                <a:pPr>
                  <a:defRPr/>
                </a:pPr>
                <a:endParaRPr lang="fr-FR" sz="2400" b="1">
                  <a:solidFill>
                    <a:srgbClr val="FFFF00"/>
                  </a:solidFill>
                  <a:effectLst>
                    <a:outerShdw blurRad="38100" dist="38100" dir="2700000" algn="tl">
                      <a:srgbClr val="000000"/>
                    </a:outerShdw>
                  </a:effectLst>
                </a:endParaRPr>
              </a:p>
            </p:txBody>
          </p:sp>
        </p:grpSp>
        <p:grpSp>
          <p:nvGrpSpPr>
            <p:cNvPr id="46108" name="Group 61"/>
            <p:cNvGrpSpPr>
              <a:grpSpLocks/>
            </p:cNvGrpSpPr>
            <p:nvPr/>
          </p:nvGrpSpPr>
          <p:grpSpPr bwMode="auto">
            <a:xfrm>
              <a:off x="1383" y="2024"/>
              <a:ext cx="409" cy="420"/>
              <a:chOff x="1584" y="2688"/>
              <a:chExt cx="1872" cy="1222"/>
            </a:xfrm>
          </p:grpSpPr>
          <p:sp>
            <p:nvSpPr>
              <p:cNvPr id="46164" name="Oval 62"/>
              <p:cNvSpPr>
                <a:spLocks noChangeArrowheads="1"/>
              </p:cNvSpPr>
              <p:nvPr/>
            </p:nvSpPr>
            <p:spPr bwMode="auto">
              <a:xfrm>
                <a:off x="2064" y="2736"/>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65" name="Oval 63"/>
              <p:cNvSpPr>
                <a:spLocks noChangeArrowheads="1"/>
              </p:cNvSpPr>
              <p:nvPr/>
            </p:nvSpPr>
            <p:spPr bwMode="auto">
              <a:xfrm>
                <a:off x="2544" y="268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66" name="Oval 64"/>
              <p:cNvSpPr>
                <a:spLocks noChangeArrowheads="1"/>
              </p:cNvSpPr>
              <p:nvPr/>
            </p:nvSpPr>
            <p:spPr bwMode="auto">
              <a:xfrm>
                <a:off x="2496" y="312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67" name="Oval 65"/>
              <p:cNvSpPr>
                <a:spLocks noChangeArrowheads="1"/>
              </p:cNvSpPr>
              <p:nvPr/>
            </p:nvSpPr>
            <p:spPr bwMode="auto">
              <a:xfrm>
                <a:off x="1584" y="288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68" name="Oval 66"/>
              <p:cNvSpPr>
                <a:spLocks noChangeArrowheads="1"/>
              </p:cNvSpPr>
              <p:nvPr/>
            </p:nvSpPr>
            <p:spPr bwMode="auto">
              <a:xfrm>
                <a:off x="2976" y="292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69" name="Oval 67"/>
              <p:cNvSpPr>
                <a:spLocks noChangeArrowheads="1"/>
              </p:cNvSpPr>
              <p:nvPr/>
            </p:nvSpPr>
            <p:spPr bwMode="auto">
              <a:xfrm>
                <a:off x="2064" y="326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70" name="Oval 68"/>
              <p:cNvSpPr>
                <a:spLocks noChangeArrowheads="1"/>
              </p:cNvSpPr>
              <p:nvPr/>
            </p:nvSpPr>
            <p:spPr bwMode="auto">
              <a:xfrm>
                <a:off x="1584" y="331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3013" name="Rectangle 69"/>
              <p:cNvSpPr>
                <a:spLocks noChangeArrowheads="1"/>
              </p:cNvSpPr>
              <p:nvPr/>
            </p:nvSpPr>
            <p:spPr bwMode="auto">
              <a:xfrm>
                <a:off x="1616" y="3072"/>
                <a:ext cx="531" cy="838"/>
              </a:xfrm>
              <a:prstGeom prst="rect">
                <a:avLst/>
              </a:prstGeom>
              <a:gradFill rotWithShape="0">
                <a:gsLst>
                  <a:gs pos="0">
                    <a:schemeClr val="accent1"/>
                  </a:gs>
                  <a:gs pos="100000">
                    <a:srgbClr val="FFFF66"/>
                  </a:gs>
                </a:gsLst>
                <a:lin ang="5400000" scaled="1"/>
              </a:gradFill>
              <a:ln w="9525">
                <a:noFill/>
                <a:miter lim="800000"/>
                <a:headEnd/>
                <a:tailEnd/>
              </a:ln>
              <a:effectLst/>
            </p:spPr>
            <p:txBody>
              <a:bodyPr wrap="none">
                <a:spAutoFit/>
              </a:bodyPr>
              <a:lstStyle/>
              <a:p>
                <a:pPr>
                  <a:defRPr/>
                </a:pPr>
                <a:endParaRPr lang="fr-FR" sz="2400" b="1">
                  <a:solidFill>
                    <a:srgbClr val="FFFF00"/>
                  </a:solidFill>
                  <a:effectLst>
                    <a:outerShdw blurRad="38100" dist="38100" dir="2700000" algn="tl">
                      <a:srgbClr val="000000"/>
                    </a:outerShdw>
                  </a:effectLst>
                </a:endParaRPr>
              </a:p>
            </p:txBody>
          </p:sp>
        </p:grpSp>
        <p:grpSp>
          <p:nvGrpSpPr>
            <p:cNvPr id="46109" name="Group 70"/>
            <p:cNvGrpSpPr>
              <a:grpSpLocks/>
            </p:cNvGrpSpPr>
            <p:nvPr/>
          </p:nvGrpSpPr>
          <p:grpSpPr bwMode="auto">
            <a:xfrm>
              <a:off x="1564" y="2251"/>
              <a:ext cx="409" cy="420"/>
              <a:chOff x="1584" y="2688"/>
              <a:chExt cx="1872" cy="1222"/>
            </a:xfrm>
          </p:grpSpPr>
          <p:sp>
            <p:nvSpPr>
              <p:cNvPr id="46156" name="Oval 71"/>
              <p:cNvSpPr>
                <a:spLocks noChangeArrowheads="1"/>
              </p:cNvSpPr>
              <p:nvPr/>
            </p:nvSpPr>
            <p:spPr bwMode="auto">
              <a:xfrm>
                <a:off x="2064" y="2736"/>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57" name="Oval 72"/>
              <p:cNvSpPr>
                <a:spLocks noChangeArrowheads="1"/>
              </p:cNvSpPr>
              <p:nvPr/>
            </p:nvSpPr>
            <p:spPr bwMode="auto">
              <a:xfrm>
                <a:off x="2544" y="268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58" name="Oval 73"/>
              <p:cNvSpPr>
                <a:spLocks noChangeArrowheads="1"/>
              </p:cNvSpPr>
              <p:nvPr/>
            </p:nvSpPr>
            <p:spPr bwMode="auto">
              <a:xfrm>
                <a:off x="2496" y="312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59" name="Oval 74"/>
              <p:cNvSpPr>
                <a:spLocks noChangeArrowheads="1"/>
              </p:cNvSpPr>
              <p:nvPr/>
            </p:nvSpPr>
            <p:spPr bwMode="auto">
              <a:xfrm>
                <a:off x="1584" y="288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60" name="Oval 75"/>
              <p:cNvSpPr>
                <a:spLocks noChangeArrowheads="1"/>
              </p:cNvSpPr>
              <p:nvPr/>
            </p:nvSpPr>
            <p:spPr bwMode="auto">
              <a:xfrm>
                <a:off x="2976" y="292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61" name="Oval 76"/>
              <p:cNvSpPr>
                <a:spLocks noChangeArrowheads="1"/>
              </p:cNvSpPr>
              <p:nvPr/>
            </p:nvSpPr>
            <p:spPr bwMode="auto">
              <a:xfrm>
                <a:off x="2064" y="326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62" name="Oval 77"/>
              <p:cNvSpPr>
                <a:spLocks noChangeArrowheads="1"/>
              </p:cNvSpPr>
              <p:nvPr/>
            </p:nvSpPr>
            <p:spPr bwMode="auto">
              <a:xfrm>
                <a:off x="1584" y="331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3022" name="Rectangle 78"/>
              <p:cNvSpPr>
                <a:spLocks noChangeArrowheads="1"/>
              </p:cNvSpPr>
              <p:nvPr/>
            </p:nvSpPr>
            <p:spPr bwMode="auto">
              <a:xfrm>
                <a:off x="1616" y="3072"/>
                <a:ext cx="531" cy="838"/>
              </a:xfrm>
              <a:prstGeom prst="rect">
                <a:avLst/>
              </a:prstGeom>
              <a:gradFill rotWithShape="0">
                <a:gsLst>
                  <a:gs pos="0">
                    <a:schemeClr val="accent1"/>
                  </a:gs>
                  <a:gs pos="100000">
                    <a:srgbClr val="FFFF66"/>
                  </a:gs>
                </a:gsLst>
                <a:lin ang="5400000" scaled="1"/>
              </a:gradFill>
              <a:ln w="9525">
                <a:noFill/>
                <a:miter lim="800000"/>
                <a:headEnd/>
                <a:tailEnd/>
              </a:ln>
              <a:effectLst/>
            </p:spPr>
            <p:txBody>
              <a:bodyPr wrap="none">
                <a:spAutoFit/>
              </a:bodyPr>
              <a:lstStyle/>
              <a:p>
                <a:pPr>
                  <a:defRPr/>
                </a:pPr>
                <a:endParaRPr lang="fr-FR" sz="2400" b="1">
                  <a:solidFill>
                    <a:srgbClr val="FFFF00"/>
                  </a:solidFill>
                  <a:effectLst>
                    <a:outerShdw blurRad="38100" dist="38100" dir="2700000" algn="tl">
                      <a:srgbClr val="000000"/>
                    </a:outerShdw>
                  </a:effectLst>
                </a:endParaRPr>
              </a:p>
            </p:txBody>
          </p:sp>
        </p:grpSp>
        <p:grpSp>
          <p:nvGrpSpPr>
            <p:cNvPr id="46110" name="Group 79"/>
            <p:cNvGrpSpPr>
              <a:grpSpLocks/>
            </p:cNvGrpSpPr>
            <p:nvPr/>
          </p:nvGrpSpPr>
          <p:grpSpPr bwMode="auto">
            <a:xfrm>
              <a:off x="1972" y="2341"/>
              <a:ext cx="409" cy="420"/>
              <a:chOff x="1584" y="2688"/>
              <a:chExt cx="1872" cy="1222"/>
            </a:xfrm>
          </p:grpSpPr>
          <p:sp>
            <p:nvSpPr>
              <p:cNvPr id="46148" name="Oval 80"/>
              <p:cNvSpPr>
                <a:spLocks noChangeArrowheads="1"/>
              </p:cNvSpPr>
              <p:nvPr/>
            </p:nvSpPr>
            <p:spPr bwMode="auto">
              <a:xfrm>
                <a:off x="2064" y="2736"/>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49" name="Oval 81"/>
              <p:cNvSpPr>
                <a:spLocks noChangeArrowheads="1"/>
              </p:cNvSpPr>
              <p:nvPr/>
            </p:nvSpPr>
            <p:spPr bwMode="auto">
              <a:xfrm>
                <a:off x="2544" y="268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50" name="Oval 82"/>
              <p:cNvSpPr>
                <a:spLocks noChangeArrowheads="1"/>
              </p:cNvSpPr>
              <p:nvPr/>
            </p:nvSpPr>
            <p:spPr bwMode="auto">
              <a:xfrm>
                <a:off x="2496" y="312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51" name="Oval 83"/>
              <p:cNvSpPr>
                <a:spLocks noChangeArrowheads="1"/>
              </p:cNvSpPr>
              <p:nvPr/>
            </p:nvSpPr>
            <p:spPr bwMode="auto">
              <a:xfrm>
                <a:off x="1584" y="288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52" name="Oval 84"/>
              <p:cNvSpPr>
                <a:spLocks noChangeArrowheads="1"/>
              </p:cNvSpPr>
              <p:nvPr/>
            </p:nvSpPr>
            <p:spPr bwMode="auto">
              <a:xfrm>
                <a:off x="2976" y="292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53" name="Oval 85"/>
              <p:cNvSpPr>
                <a:spLocks noChangeArrowheads="1"/>
              </p:cNvSpPr>
              <p:nvPr/>
            </p:nvSpPr>
            <p:spPr bwMode="auto">
              <a:xfrm>
                <a:off x="2064" y="326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54" name="Oval 86"/>
              <p:cNvSpPr>
                <a:spLocks noChangeArrowheads="1"/>
              </p:cNvSpPr>
              <p:nvPr/>
            </p:nvSpPr>
            <p:spPr bwMode="auto">
              <a:xfrm>
                <a:off x="1584" y="331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3031" name="Rectangle 87"/>
              <p:cNvSpPr>
                <a:spLocks noChangeArrowheads="1"/>
              </p:cNvSpPr>
              <p:nvPr/>
            </p:nvSpPr>
            <p:spPr bwMode="auto">
              <a:xfrm>
                <a:off x="1616" y="3072"/>
                <a:ext cx="531" cy="838"/>
              </a:xfrm>
              <a:prstGeom prst="rect">
                <a:avLst/>
              </a:prstGeom>
              <a:gradFill rotWithShape="0">
                <a:gsLst>
                  <a:gs pos="0">
                    <a:schemeClr val="accent1"/>
                  </a:gs>
                  <a:gs pos="100000">
                    <a:srgbClr val="FFFF66"/>
                  </a:gs>
                </a:gsLst>
                <a:lin ang="5400000" scaled="1"/>
              </a:gradFill>
              <a:ln w="9525">
                <a:noFill/>
                <a:miter lim="800000"/>
                <a:headEnd/>
                <a:tailEnd/>
              </a:ln>
              <a:effectLst/>
            </p:spPr>
            <p:txBody>
              <a:bodyPr wrap="none">
                <a:spAutoFit/>
              </a:bodyPr>
              <a:lstStyle/>
              <a:p>
                <a:pPr>
                  <a:defRPr/>
                </a:pPr>
                <a:endParaRPr lang="fr-FR" sz="2400" b="1">
                  <a:solidFill>
                    <a:srgbClr val="FFFF00"/>
                  </a:solidFill>
                  <a:effectLst>
                    <a:outerShdw blurRad="38100" dist="38100" dir="2700000" algn="tl">
                      <a:srgbClr val="000000"/>
                    </a:outerShdw>
                  </a:effectLst>
                </a:endParaRPr>
              </a:p>
            </p:txBody>
          </p:sp>
        </p:grpSp>
        <p:grpSp>
          <p:nvGrpSpPr>
            <p:cNvPr id="46111" name="Group 88"/>
            <p:cNvGrpSpPr>
              <a:grpSpLocks/>
            </p:cNvGrpSpPr>
            <p:nvPr/>
          </p:nvGrpSpPr>
          <p:grpSpPr bwMode="auto">
            <a:xfrm>
              <a:off x="2108" y="2477"/>
              <a:ext cx="409" cy="420"/>
              <a:chOff x="1584" y="2688"/>
              <a:chExt cx="1872" cy="1222"/>
            </a:xfrm>
          </p:grpSpPr>
          <p:sp>
            <p:nvSpPr>
              <p:cNvPr id="46140" name="Oval 89"/>
              <p:cNvSpPr>
                <a:spLocks noChangeArrowheads="1"/>
              </p:cNvSpPr>
              <p:nvPr/>
            </p:nvSpPr>
            <p:spPr bwMode="auto">
              <a:xfrm>
                <a:off x="2064" y="2736"/>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41" name="Oval 90"/>
              <p:cNvSpPr>
                <a:spLocks noChangeArrowheads="1"/>
              </p:cNvSpPr>
              <p:nvPr/>
            </p:nvSpPr>
            <p:spPr bwMode="auto">
              <a:xfrm>
                <a:off x="2544" y="268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42" name="Oval 91"/>
              <p:cNvSpPr>
                <a:spLocks noChangeArrowheads="1"/>
              </p:cNvSpPr>
              <p:nvPr/>
            </p:nvSpPr>
            <p:spPr bwMode="auto">
              <a:xfrm>
                <a:off x="2496" y="312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43" name="Oval 92"/>
              <p:cNvSpPr>
                <a:spLocks noChangeArrowheads="1"/>
              </p:cNvSpPr>
              <p:nvPr/>
            </p:nvSpPr>
            <p:spPr bwMode="auto">
              <a:xfrm>
                <a:off x="1584" y="288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44" name="Oval 93"/>
              <p:cNvSpPr>
                <a:spLocks noChangeArrowheads="1"/>
              </p:cNvSpPr>
              <p:nvPr/>
            </p:nvSpPr>
            <p:spPr bwMode="auto">
              <a:xfrm>
                <a:off x="2976" y="292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45" name="Oval 94"/>
              <p:cNvSpPr>
                <a:spLocks noChangeArrowheads="1"/>
              </p:cNvSpPr>
              <p:nvPr/>
            </p:nvSpPr>
            <p:spPr bwMode="auto">
              <a:xfrm>
                <a:off x="2064" y="326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46" name="Oval 95"/>
              <p:cNvSpPr>
                <a:spLocks noChangeArrowheads="1"/>
              </p:cNvSpPr>
              <p:nvPr/>
            </p:nvSpPr>
            <p:spPr bwMode="auto">
              <a:xfrm>
                <a:off x="1584" y="331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3040" name="Rectangle 96"/>
              <p:cNvSpPr>
                <a:spLocks noChangeArrowheads="1"/>
              </p:cNvSpPr>
              <p:nvPr/>
            </p:nvSpPr>
            <p:spPr bwMode="auto">
              <a:xfrm>
                <a:off x="1616" y="3072"/>
                <a:ext cx="531" cy="838"/>
              </a:xfrm>
              <a:prstGeom prst="rect">
                <a:avLst/>
              </a:prstGeom>
              <a:gradFill rotWithShape="0">
                <a:gsLst>
                  <a:gs pos="0">
                    <a:schemeClr val="accent1"/>
                  </a:gs>
                  <a:gs pos="100000">
                    <a:srgbClr val="FFFF66"/>
                  </a:gs>
                </a:gsLst>
                <a:lin ang="5400000" scaled="1"/>
              </a:gradFill>
              <a:ln w="9525">
                <a:noFill/>
                <a:miter lim="800000"/>
                <a:headEnd/>
                <a:tailEnd/>
              </a:ln>
              <a:effectLst/>
            </p:spPr>
            <p:txBody>
              <a:bodyPr wrap="none">
                <a:spAutoFit/>
              </a:bodyPr>
              <a:lstStyle/>
              <a:p>
                <a:pPr>
                  <a:defRPr/>
                </a:pPr>
                <a:endParaRPr lang="fr-FR" sz="2400" b="1">
                  <a:solidFill>
                    <a:srgbClr val="FFFF00"/>
                  </a:solidFill>
                  <a:effectLst>
                    <a:outerShdw blurRad="38100" dist="38100" dir="2700000" algn="tl">
                      <a:srgbClr val="000000"/>
                    </a:outerShdw>
                  </a:effectLst>
                </a:endParaRPr>
              </a:p>
            </p:txBody>
          </p:sp>
        </p:grpSp>
        <p:grpSp>
          <p:nvGrpSpPr>
            <p:cNvPr id="46112" name="Group 97"/>
            <p:cNvGrpSpPr>
              <a:grpSpLocks/>
            </p:cNvGrpSpPr>
            <p:nvPr/>
          </p:nvGrpSpPr>
          <p:grpSpPr bwMode="auto">
            <a:xfrm>
              <a:off x="2244" y="2613"/>
              <a:ext cx="409" cy="420"/>
              <a:chOff x="1584" y="2688"/>
              <a:chExt cx="1872" cy="1222"/>
            </a:xfrm>
          </p:grpSpPr>
          <p:sp>
            <p:nvSpPr>
              <p:cNvPr id="46132" name="Oval 98"/>
              <p:cNvSpPr>
                <a:spLocks noChangeArrowheads="1"/>
              </p:cNvSpPr>
              <p:nvPr/>
            </p:nvSpPr>
            <p:spPr bwMode="auto">
              <a:xfrm>
                <a:off x="2064" y="2736"/>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33" name="Oval 99"/>
              <p:cNvSpPr>
                <a:spLocks noChangeArrowheads="1"/>
              </p:cNvSpPr>
              <p:nvPr/>
            </p:nvSpPr>
            <p:spPr bwMode="auto">
              <a:xfrm>
                <a:off x="2544" y="268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34" name="Oval 100"/>
              <p:cNvSpPr>
                <a:spLocks noChangeArrowheads="1"/>
              </p:cNvSpPr>
              <p:nvPr/>
            </p:nvSpPr>
            <p:spPr bwMode="auto">
              <a:xfrm>
                <a:off x="2496" y="312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35" name="Oval 101"/>
              <p:cNvSpPr>
                <a:spLocks noChangeArrowheads="1"/>
              </p:cNvSpPr>
              <p:nvPr/>
            </p:nvSpPr>
            <p:spPr bwMode="auto">
              <a:xfrm>
                <a:off x="1584" y="288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36" name="Oval 102"/>
              <p:cNvSpPr>
                <a:spLocks noChangeArrowheads="1"/>
              </p:cNvSpPr>
              <p:nvPr/>
            </p:nvSpPr>
            <p:spPr bwMode="auto">
              <a:xfrm>
                <a:off x="2976" y="292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37" name="Oval 103"/>
              <p:cNvSpPr>
                <a:spLocks noChangeArrowheads="1"/>
              </p:cNvSpPr>
              <p:nvPr/>
            </p:nvSpPr>
            <p:spPr bwMode="auto">
              <a:xfrm>
                <a:off x="2064" y="326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38" name="Oval 104"/>
              <p:cNvSpPr>
                <a:spLocks noChangeArrowheads="1"/>
              </p:cNvSpPr>
              <p:nvPr/>
            </p:nvSpPr>
            <p:spPr bwMode="auto">
              <a:xfrm>
                <a:off x="1584" y="331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3049" name="Rectangle 105"/>
              <p:cNvSpPr>
                <a:spLocks noChangeArrowheads="1"/>
              </p:cNvSpPr>
              <p:nvPr/>
            </p:nvSpPr>
            <p:spPr bwMode="auto">
              <a:xfrm>
                <a:off x="1616" y="3072"/>
                <a:ext cx="531" cy="838"/>
              </a:xfrm>
              <a:prstGeom prst="rect">
                <a:avLst/>
              </a:prstGeom>
              <a:gradFill rotWithShape="0">
                <a:gsLst>
                  <a:gs pos="0">
                    <a:schemeClr val="accent1"/>
                  </a:gs>
                  <a:gs pos="100000">
                    <a:srgbClr val="FFFF66"/>
                  </a:gs>
                </a:gsLst>
                <a:lin ang="5400000" scaled="1"/>
              </a:gradFill>
              <a:ln w="9525">
                <a:noFill/>
                <a:miter lim="800000"/>
                <a:headEnd/>
                <a:tailEnd/>
              </a:ln>
              <a:effectLst/>
            </p:spPr>
            <p:txBody>
              <a:bodyPr wrap="none">
                <a:spAutoFit/>
              </a:bodyPr>
              <a:lstStyle/>
              <a:p>
                <a:pPr>
                  <a:defRPr/>
                </a:pPr>
                <a:endParaRPr lang="fr-FR" sz="2400" b="1">
                  <a:solidFill>
                    <a:srgbClr val="FFFF00"/>
                  </a:solidFill>
                  <a:effectLst>
                    <a:outerShdw blurRad="38100" dist="38100" dir="2700000" algn="tl">
                      <a:srgbClr val="000000"/>
                    </a:outerShdw>
                  </a:effectLst>
                </a:endParaRPr>
              </a:p>
            </p:txBody>
          </p:sp>
        </p:grpSp>
        <p:grpSp>
          <p:nvGrpSpPr>
            <p:cNvPr id="46113" name="Group 106"/>
            <p:cNvGrpSpPr>
              <a:grpSpLocks/>
            </p:cNvGrpSpPr>
            <p:nvPr/>
          </p:nvGrpSpPr>
          <p:grpSpPr bwMode="auto">
            <a:xfrm>
              <a:off x="2199" y="2115"/>
              <a:ext cx="409" cy="420"/>
              <a:chOff x="1584" y="2688"/>
              <a:chExt cx="1872" cy="1222"/>
            </a:xfrm>
          </p:grpSpPr>
          <p:sp>
            <p:nvSpPr>
              <p:cNvPr id="46124" name="Oval 107"/>
              <p:cNvSpPr>
                <a:spLocks noChangeArrowheads="1"/>
              </p:cNvSpPr>
              <p:nvPr/>
            </p:nvSpPr>
            <p:spPr bwMode="auto">
              <a:xfrm>
                <a:off x="2064" y="2736"/>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25" name="Oval 108"/>
              <p:cNvSpPr>
                <a:spLocks noChangeArrowheads="1"/>
              </p:cNvSpPr>
              <p:nvPr/>
            </p:nvSpPr>
            <p:spPr bwMode="auto">
              <a:xfrm>
                <a:off x="2544" y="268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26" name="Oval 109"/>
              <p:cNvSpPr>
                <a:spLocks noChangeArrowheads="1"/>
              </p:cNvSpPr>
              <p:nvPr/>
            </p:nvSpPr>
            <p:spPr bwMode="auto">
              <a:xfrm>
                <a:off x="2496" y="312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27" name="Oval 110"/>
              <p:cNvSpPr>
                <a:spLocks noChangeArrowheads="1"/>
              </p:cNvSpPr>
              <p:nvPr/>
            </p:nvSpPr>
            <p:spPr bwMode="auto">
              <a:xfrm>
                <a:off x="1584" y="288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28" name="Oval 111"/>
              <p:cNvSpPr>
                <a:spLocks noChangeArrowheads="1"/>
              </p:cNvSpPr>
              <p:nvPr/>
            </p:nvSpPr>
            <p:spPr bwMode="auto">
              <a:xfrm>
                <a:off x="2976" y="292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29" name="Oval 112"/>
              <p:cNvSpPr>
                <a:spLocks noChangeArrowheads="1"/>
              </p:cNvSpPr>
              <p:nvPr/>
            </p:nvSpPr>
            <p:spPr bwMode="auto">
              <a:xfrm>
                <a:off x="2064" y="326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30" name="Oval 113"/>
              <p:cNvSpPr>
                <a:spLocks noChangeArrowheads="1"/>
              </p:cNvSpPr>
              <p:nvPr/>
            </p:nvSpPr>
            <p:spPr bwMode="auto">
              <a:xfrm>
                <a:off x="1584" y="331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3058" name="Rectangle 114"/>
              <p:cNvSpPr>
                <a:spLocks noChangeArrowheads="1"/>
              </p:cNvSpPr>
              <p:nvPr/>
            </p:nvSpPr>
            <p:spPr bwMode="auto">
              <a:xfrm>
                <a:off x="1616" y="3072"/>
                <a:ext cx="531" cy="838"/>
              </a:xfrm>
              <a:prstGeom prst="rect">
                <a:avLst/>
              </a:prstGeom>
              <a:gradFill rotWithShape="0">
                <a:gsLst>
                  <a:gs pos="0">
                    <a:schemeClr val="accent1"/>
                  </a:gs>
                  <a:gs pos="100000">
                    <a:srgbClr val="FFFF66"/>
                  </a:gs>
                </a:gsLst>
                <a:lin ang="5400000" scaled="1"/>
              </a:gradFill>
              <a:ln w="9525">
                <a:noFill/>
                <a:miter lim="800000"/>
                <a:headEnd/>
                <a:tailEnd/>
              </a:ln>
              <a:effectLst/>
            </p:spPr>
            <p:txBody>
              <a:bodyPr wrap="none">
                <a:spAutoFit/>
              </a:bodyPr>
              <a:lstStyle/>
              <a:p>
                <a:pPr>
                  <a:defRPr/>
                </a:pPr>
                <a:endParaRPr lang="fr-FR" sz="2400" b="1">
                  <a:solidFill>
                    <a:srgbClr val="FFFF00"/>
                  </a:solidFill>
                  <a:effectLst>
                    <a:outerShdw blurRad="38100" dist="38100" dir="2700000" algn="tl">
                      <a:srgbClr val="000000"/>
                    </a:outerShdw>
                  </a:effectLst>
                </a:endParaRPr>
              </a:p>
            </p:txBody>
          </p:sp>
        </p:grpSp>
        <p:grpSp>
          <p:nvGrpSpPr>
            <p:cNvPr id="46114" name="Group 115"/>
            <p:cNvGrpSpPr>
              <a:grpSpLocks/>
            </p:cNvGrpSpPr>
            <p:nvPr/>
          </p:nvGrpSpPr>
          <p:grpSpPr bwMode="auto">
            <a:xfrm>
              <a:off x="2335" y="2296"/>
              <a:ext cx="409" cy="420"/>
              <a:chOff x="1584" y="2688"/>
              <a:chExt cx="1872" cy="1222"/>
            </a:xfrm>
          </p:grpSpPr>
          <p:sp>
            <p:nvSpPr>
              <p:cNvPr id="46116" name="Oval 116"/>
              <p:cNvSpPr>
                <a:spLocks noChangeArrowheads="1"/>
              </p:cNvSpPr>
              <p:nvPr/>
            </p:nvSpPr>
            <p:spPr bwMode="auto">
              <a:xfrm>
                <a:off x="2064" y="2736"/>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17" name="Oval 117"/>
              <p:cNvSpPr>
                <a:spLocks noChangeArrowheads="1"/>
              </p:cNvSpPr>
              <p:nvPr/>
            </p:nvSpPr>
            <p:spPr bwMode="auto">
              <a:xfrm>
                <a:off x="2544" y="268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18" name="Oval 118"/>
              <p:cNvSpPr>
                <a:spLocks noChangeArrowheads="1"/>
              </p:cNvSpPr>
              <p:nvPr/>
            </p:nvSpPr>
            <p:spPr bwMode="auto">
              <a:xfrm>
                <a:off x="2496" y="312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19" name="Oval 119"/>
              <p:cNvSpPr>
                <a:spLocks noChangeArrowheads="1"/>
              </p:cNvSpPr>
              <p:nvPr/>
            </p:nvSpPr>
            <p:spPr bwMode="auto">
              <a:xfrm>
                <a:off x="1584" y="288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20" name="Oval 120"/>
              <p:cNvSpPr>
                <a:spLocks noChangeArrowheads="1"/>
              </p:cNvSpPr>
              <p:nvPr/>
            </p:nvSpPr>
            <p:spPr bwMode="auto">
              <a:xfrm>
                <a:off x="2976" y="2928"/>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21" name="Oval 121"/>
              <p:cNvSpPr>
                <a:spLocks noChangeArrowheads="1"/>
              </p:cNvSpPr>
              <p:nvPr/>
            </p:nvSpPr>
            <p:spPr bwMode="auto">
              <a:xfrm>
                <a:off x="2064" y="326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122" name="Oval 122"/>
              <p:cNvSpPr>
                <a:spLocks noChangeArrowheads="1"/>
              </p:cNvSpPr>
              <p:nvPr/>
            </p:nvSpPr>
            <p:spPr bwMode="auto">
              <a:xfrm>
                <a:off x="1584" y="331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3067" name="Rectangle 123"/>
              <p:cNvSpPr>
                <a:spLocks noChangeArrowheads="1"/>
              </p:cNvSpPr>
              <p:nvPr/>
            </p:nvSpPr>
            <p:spPr bwMode="auto">
              <a:xfrm>
                <a:off x="1616" y="3072"/>
                <a:ext cx="531" cy="838"/>
              </a:xfrm>
              <a:prstGeom prst="rect">
                <a:avLst/>
              </a:prstGeom>
              <a:gradFill rotWithShape="0">
                <a:gsLst>
                  <a:gs pos="0">
                    <a:schemeClr val="accent1"/>
                  </a:gs>
                  <a:gs pos="100000">
                    <a:srgbClr val="FFFF66"/>
                  </a:gs>
                </a:gsLst>
                <a:lin ang="5400000" scaled="1"/>
              </a:gradFill>
              <a:ln w="9525">
                <a:noFill/>
                <a:miter lim="800000"/>
                <a:headEnd/>
                <a:tailEnd/>
              </a:ln>
              <a:effectLst/>
            </p:spPr>
            <p:txBody>
              <a:bodyPr wrap="none">
                <a:spAutoFit/>
              </a:bodyPr>
              <a:lstStyle/>
              <a:p>
                <a:pPr>
                  <a:defRPr/>
                </a:pPr>
                <a:endParaRPr lang="fr-FR" sz="2400" b="1">
                  <a:solidFill>
                    <a:srgbClr val="FFFF00"/>
                  </a:solidFill>
                  <a:effectLst>
                    <a:outerShdw blurRad="38100" dist="38100" dir="2700000" algn="tl">
                      <a:srgbClr val="000000"/>
                    </a:outerShdw>
                  </a:effectLst>
                </a:endParaRPr>
              </a:p>
            </p:txBody>
          </p:sp>
        </p:grpSp>
        <p:sp>
          <p:nvSpPr>
            <p:cNvPr id="83068" name="Text Box 124"/>
            <p:cNvSpPr txBox="1">
              <a:spLocks noChangeArrowheads="1"/>
            </p:cNvSpPr>
            <p:nvPr/>
          </p:nvSpPr>
          <p:spPr bwMode="auto">
            <a:xfrm>
              <a:off x="1338" y="1344"/>
              <a:ext cx="1497" cy="250"/>
            </a:xfrm>
            <a:prstGeom prst="rect">
              <a:avLst/>
            </a:prstGeom>
            <a:noFill/>
            <a:ln w="12700" cap="sq">
              <a:noFill/>
              <a:miter lim="800000"/>
              <a:headEnd type="none" w="sm" len="sm"/>
              <a:tailEnd type="none" w="sm" len="sm"/>
            </a:ln>
            <a:effectLst/>
          </p:spPr>
          <p:txBody>
            <a:bodyPr>
              <a:spAutoFit/>
            </a:bodyPr>
            <a:lstStyle/>
            <a:p>
              <a:pPr>
                <a:spcBef>
                  <a:spcPct val="50000"/>
                </a:spcBef>
                <a:defRPr/>
              </a:pPr>
              <a:r>
                <a:rPr lang="fr-FR" sz="2000" b="1">
                  <a:solidFill>
                    <a:srgbClr val="FF0000"/>
                  </a:solidFill>
                  <a:effectLst>
                    <a:outerShdw blurRad="38100" dist="38100" dir="2700000" algn="tl">
                      <a:srgbClr val="C0C0C0"/>
                    </a:outerShdw>
                  </a:effectLst>
                </a:rPr>
                <a:t>Verbalisation</a:t>
              </a:r>
              <a:endParaRPr lang="fr-CA" sz="2000" b="1">
                <a:solidFill>
                  <a:srgbClr val="FF0000"/>
                </a:solidFill>
                <a:effectLst>
                  <a:outerShdw blurRad="38100" dist="38100" dir="2700000" algn="tl">
                    <a:srgbClr val="C0C0C0"/>
                  </a:outerShdw>
                </a:effectLst>
              </a:endParaRPr>
            </a:p>
          </p:txBody>
        </p:sp>
      </p:grpSp>
      <p:grpSp>
        <p:nvGrpSpPr>
          <p:cNvPr id="83069" name="Group 125"/>
          <p:cNvGrpSpPr>
            <a:grpSpLocks/>
          </p:cNvGrpSpPr>
          <p:nvPr/>
        </p:nvGrpSpPr>
        <p:grpSpPr bwMode="auto">
          <a:xfrm>
            <a:off x="6516688" y="1054100"/>
            <a:ext cx="2627312" cy="5472113"/>
            <a:chOff x="4105" y="664"/>
            <a:chExt cx="1655" cy="3447"/>
          </a:xfrm>
        </p:grpSpPr>
        <p:sp>
          <p:nvSpPr>
            <p:cNvPr id="83070" name="Text Box 126"/>
            <p:cNvSpPr txBox="1">
              <a:spLocks noChangeArrowheads="1"/>
            </p:cNvSpPr>
            <p:nvPr/>
          </p:nvSpPr>
          <p:spPr bwMode="auto">
            <a:xfrm>
              <a:off x="4308" y="1344"/>
              <a:ext cx="1452" cy="250"/>
            </a:xfrm>
            <a:prstGeom prst="rect">
              <a:avLst/>
            </a:prstGeom>
            <a:noFill/>
            <a:ln w="12700" cap="sq">
              <a:noFill/>
              <a:miter lim="800000"/>
              <a:headEnd type="none" w="sm" len="sm"/>
              <a:tailEnd type="none" w="sm" len="sm"/>
            </a:ln>
            <a:effectLst/>
          </p:spPr>
          <p:txBody>
            <a:bodyPr>
              <a:spAutoFit/>
            </a:bodyPr>
            <a:lstStyle/>
            <a:p>
              <a:pPr>
                <a:spcBef>
                  <a:spcPct val="50000"/>
                </a:spcBef>
                <a:defRPr/>
              </a:pPr>
              <a:r>
                <a:rPr lang="fr-FR" sz="2000" b="1">
                  <a:solidFill>
                    <a:srgbClr val="FF0000"/>
                  </a:solidFill>
                  <a:effectLst>
                    <a:outerShdw blurRad="38100" dist="38100" dir="2700000" algn="tl">
                      <a:srgbClr val="C0C0C0"/>
                    </a:outerShdw>
                  </a:effectLst>
                </a:rPr>
                <a:t>Généralisation</a:t>
              </a:r>
              <a:endParaRPr lang="fr-CA" sz="2000" b="1">
                <a:solidFill>
                  <a:srgbClr val="FF0000"/>
                </a:solidFill>
                <a:effectLst>
                  <a:outerShdw blurRad="38100" dist="38100" dir="2700000" algn="tl">
                    <a:srgbClr val="C0C0C0"/>
                  </a:outerShdw>
                </a:effectLst>
              </a:endParaRPr>
            </a:p>
          </p:txBody>
        </p:sp>
        <p:sp>
          <p:nvSpPr>
            <p:cNvPr id="46095" name="Oval 127"/>
            <p:cNvSpPr>
              <a:spLocks noChangeArrowheads="1"/>
            </p:cNvSpPr>
            <p:nvPr/>
          </p:nvSpPr>
          <p:spPr bwMode="auto">
            <a:xfrm>
              <a:off x="4287" y="664"/>
              <a:ext cx="1020" cy="771"/>
            </a:xfrm>
            <a:prstGeom prst="ellipse">
              <a:avLst/>
            </a:prstGeom>
            <a:gradFill rotWithShape="0">
              <a:gsLst>
                <a:gs pos="0">
                  <a:srgbClr val="0066CC"/>
                </a:gs>
                <a:gs pos="100000">
                  <a:schemeClr val="bg2"/>
                </a:gs>
              </a:gsLst>
              <a:path path="shape">
                <a:fillToRect l="50000" t="50000" r="50000" b="50000"/>
              </a:path>
            </a:gradFill>
            <a:ln w="9525">
              <a:noFill/>
              <a:round/>
              <a:headEnd/>
              <a:tailEnd/>
            </a:ln>
          </p:spPr>
          <p:txBody>
            <a:bodyPr wrap="none" anchor="ctr"/>
            <a:lstStyle/>
            <a:p>
              <a:pPr algn="ctr"/>
              <a:endParaRPr lang="fr-FR" sz="2000">
                <a:solidFill>
                  <a:schemeClr val="bg2"/>
                </a:solidFill>
              </a:endParaRPr>
            </a:p>
          </p:txBody>
        </p:sp>
        <p:sp>
          <p:nvSpPr>
            <p:cNvPr id="46096" name="Oval 128"/>
            <p:cNvSpPr>
              <a:spLocks noChangeArrowheads="1"/>
            </p:cNvSpPr>
            <p:nvPr/>
          </p:nvSpPr>
          <p:spPr bwMode="auto">
            <a:xfrm>
              <a:off x="4559" y="1571"/>
              <a:ext cx="1020" cy="771"/>
            </a:xfrm>
            <a:prstGeom prst="ellipse">
              <a:avLst/>
            </a:prstGeom>
            <a:gradFill rotWithShape="1">
              <a:gsLst>
                <a:gs pos="0">
                  <a:srgbClr val="FF0000"/>
                </a:gs>
                <a:gs pos="100000">
                  <a:srgbClr val="760000"/>
                </a:gs>
              </a:gsLst>
              <a:path path="shape">
                <a:fillToRect l="50000" t="50000" r="50000" b="50000"/>
              </a:path>
            </a:gradFill>
            <a:ln w="9525">
              <a:noFill/>
              <a:round/>
              <a:headEnd/>
              <a:tailEnd/>
            </a:ln>
          </p:spPr>
          <p:txBody>
            <a:bodyPr wrap="none" anchor="ctr"/>
            <a:lstStyle/>
            <a:p>
              <a:pPr algn="ctr"/>
              <a:endParaRPr lang="fr-FR" sz="2000">
                <a:solidFill>
                  <a:schemeClr val="bg2"/>
                </a:solidFill>
              </a:endParaRPr>
            </a:p>
          </p:txBody>
        </p:sp>
        <p:sp>
          <p:nvSpPr>
            <p:cNvPr id="46097" name="Oval 129"/>
            <p:cNvSpPr>
              <a:spLocks noChangeArrowheads="1"/>
            </p:cNvSpPr>
            <p:nvPr/>
          </p:nvSpPr>
          <p:spPr bwMode="auto">
            <a:xfrm>
              <a:off x="4650" y="2387"/>
              <a:ext cx="817" cy="635"/>
            </a:xfrm>
            <a:prstGeom prst="ellipse">
              <a:avLst/>
            </a:prstGeom>
            <a:gradFill rotWithShape="1">
              <a:gsLst>
                <a:gs pos="0">
                  <a:srgbClr val="3DD96D"/>
                </a:gs>
                <a:gs pos="100000">
                  <a:schemeClr val="bg1"/>
                </a:gs>
              </a:gsLst>
              <a:lin ang="5400000" scaled="1"/>
            </a:gradFill>
            <a:ln w="9525">
              <a:noFill/>
              <a:round/>
              <a:headEnd/>
              <a:tailEnd/>
            </a:ln>
          </p:spPr>
          <p:txBody>
            <a:bodyPr wrap="none" anchor="ctr"/>
            <a:lstStyle/>
            <a:p>
              <a:pPr algn="ctr"/>
              <a:endParaRPr lang="fr-FR" sz="2000">
                <a:solidFill>
                  <a:schemeClr val="bg2"/>
                </a:solidFill>
              </a:endParaRPr>
            </a:p>
          </p:txBody>
        </p:sp>
        <p:sp>
          <p:nvSpPr>
            <p:cNvPr id="46098" name="Oval 130"/>
            <p:cNvSpPr>
              <a:spLocks noChangeArrowheads="1"/>
            </p:cNvSpPr>
            <p:nvPr/>
          </p:nvSpPr>
          <p:spPr bwMode="auto">
            <a:xfrm>
              <a:off x="4105" y="3068"/>
              <a:ext cx="1497" cy="1043"/>
            </a:xfrm>
            <a:prstGeom prst="ellipse">
              <a:avLst/>
            </a:prstGeom>
            <a:gradFill rotWithShape="0">
              <a:gsLst>
                <a:gs pos="0">
                  <a:schemeClr val="bg1"/>
                </a:gs>
                <a:gs pos="100000">
                  <a:srgbClr val="3DD96D"/>
                </a:gs>
              </a:gsLst>
              <a:path path="shape">
                <a:fillToRect l="50000" t="50000" r="50000" b="50000"/>
              </a:path>
            </a:gradFill>
            <a:ln w="9525">
              <a:noFill/>
              <a:round/>
              <a:headEnd/>
              <a:tailEnd/>
            </a:ln>
          </p:spPr>
          <p:txBody>
            <a:bodyPr wrap="none" anchor="ctr"/>
            <a:lstStyle/>
            <a:p>
              <a:pPr algn="ctr"/>
              <a:endParaRPr lang="fr-FR" sz="2000">
                <a:solidFill>
                  <a:schemeClr val="bg2"/>
                </a:solidFill>
              </a:endParaRPr>
            </a:p>
          </p:txBody>
        </p:sp>
        <p:sp>
          <p:nvSpPr>
            <p:cNvPr id="83075" name="Text Box 131"/>
            <p:cNvSpPr txBox="1">
              <a:spLocks noChangeArrowheads="1"/>
            </p:cNvSpPr>
            <p:nvPr/>
          </p:nvSpPr>
          <p:spPr bwMode="auto">
            <a:xfrm>
              <a:off x="4513" y="2070"/>
              <a:ext cx="1134" cy="518"/>
            </a:xfrm>
            <a:prstGeom prst="rect">
              <a:avLst/>
            </a:prstGeom>
            <a:noFill/>
            <a:ln w="12700" cap="sq" algn="ctr">
              <a:noFill/>
              <a:miter lim="800000"/>
              <a:headEnd type="none" w="sm" len="sm"/>
              <a:tailEnd type="none" w="sm" len="sm"/>
            </a:ln>
            <a:effectLst/>
          </p:spPr>
          <p:txBody>
            <a:bodyPr>
              <a:spAutoFit/>
            </a:bodyPr>
            <a:lstStyle/>
            <a:p>
              <a:pPr>
                <a:spcBef>
                  <a:spcPct val="50000"/>
                </a:spcBef>
                <a:defRPr/>
              </a:pPr>
              <a:r>
                <a:rPr lang="fr-FR" sz="2400" b="1">
                  <a:solidFill>
                    <a:srgbClr val="FFFF00"/>
                  </a:solidFill>
                  <a:effectLst>
                    <a:outerShdw blurRad="38100" dist="38100" dir="2700000" algn="tl">
                      <a:srgbClr val="C0C0C0"/>
                    </a:outerShdw>
                  </a:effectLst>
                </a:rPr>
                <a:t>Classe de situations</a:t>
              </a:r>
            </a:p>
          </p:txBody>
        </p:sp>
        <p:sp>
          <p:nvSpPr>
            <p:cNvPr id="46100" name="AutoShape 132"/>
            <p:cNvSpPr>
              <a:spLocks noChangeArrowheads="1"/>
            </p:cNvSpPr>
            <p:nvPr/>
          </p:nvSpPr>
          <p:spPr bwMode="auto">
            <a:xfrm rot="5400000">
              <a:off x="4284" y="2163"/>
              <a:ext cx="288" cy="192"/>
            </a:xfrm>
            <a:prstGeom prst="triangle">
              <a:avLst>
                <a:gd name="adj" fmla="val 50000"/>
              </a:avLst>
            </a:prstGeom>
            <a:solidFill>
              <a:schemeClr val="tx1"/>
            </a:solidFill>
            <a:ln w="9525">
              <a:noFill/>
              <a:miter lim="800000"/>
              <a:headEnd/>
              <a:tailEnd/>
            </a:ln>
          </p:spPr>
          <p:txBody>
            <a:bodyPr wrap="none" anchor="ctr"/>
            <a:lstStyle/>
            <a:p>
              <a:endParaRPr lang="fr-FR"/>
            </a:p>
          </p:txBody>
        </p:sp>
      </p:grpSp>
      <p:grpSp>
        <p:nvGrpSpPr>
          <p:cNvPr id="83077" name="Group 133"/>
          <p:cNvGrpSpPr>
            <a:grpSpLocks/>
          </p:cNvGrpSpPr>
          <p:nvPr/>
        </p:nvGrpSpPr>
        <p:grpSpPr bwMode="auto">
          <a:xfrm>
            <a:off x="4427538" y="2133600"/>
            <a:ext cx="2449512" cy="2397125"/>
            <a:chOff x="2789" y="1344"/>
            <a:chExt cx="1543" cy="1510"/>
          </a:xfrm>
        </p:grpSpPr>
        <p:sp>
          <p:nvSpPr>
            <p:cNvPr id="46088" name="AutoShape 134"/>
            <p:cNvSpPr>
              <a:spLocks noChangeArrowheads="1"/>
            </p:cNvSpPr>
            <p:nvPr/>
          </p:nvSpPr>
          <p:spPr bwMode="auto">
            <a:xfrm rot="5400000">
              <a:off x="2833" y="2137"/>
              <a:ext cx="288" cy="192"/>
            </a:xfrm>
            <a:prstGeom prst="triangle">
              <a:avLst>
                <a:gd name="adj" fmla="val 50000"/>
              </a:avLst>
            </a:prstGeom>
            <a:solidFill>
              <a:schemeClr val="tx1"/>
            </a:solidFill>
            <a:ln w="9525">
              <a:noFill/>
              <a:miter lim="800000"/>
              <a:headEnd/>
              <a:tailEnd/>
            </a:ln>
          </p:spPr>
          <p:txBody>
            <a:bodyPr wrap="none" anchor="ctr"/>
            <a:lstStyle/>
            <a:p>
              <a:endParaRPr lang="fr-FR"/>
            </a:p>
          </p:txBody>
        </p:sp>
        <p:sp>
          <p:nvSpPr>
            <p:cNvPr id="46089" name="Oval 135"/>
            <p:cNvSpPr>
              <a:spLocks noChangeArrowheads="1"/>
            </p:cNvSpPr>
            <p:nvPr/>
          </p:nvSpPr>
          <p:spPr bwMode="auto">
            <a:xfrm>
              <a:off x="3583" y="193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090" name="Oval 136"/>
            <p:cNvSpPr>
              <a:spLocks noChangeArrowheads="1"/>
            </p:cNvSpPr>
            <p:nvPr/>
          </p:nvSpPr>
          <p:spPr bwMode="auto">
            <a:xfrm>
              <a:off x="3129" y="1990"/>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091" name="Oval 137"/>
            <p:cNvSpPr>
              <a:spLocks noChangeArrowheads="1"/>
            </p:cNvSpPr>
            <p:nvPr/>
          </p:nvSpPr>
          <p:spPr bwMode="auto">
            <a:xfrm>
              <a:off x="3609" y="2374"/>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46092" name="Oval 138"/>
            <p:cNvSpPr>
              <a:spLocks noChangeArrowheads="1"/>
            </p:cNvSpPr>
            <p:nvPr/>
          </p:nvSpPr>
          <p:spPr bwMode="auto">
            <a:xfrm>
              <a:off x="3129" y="2422"/>
              <a:ext cx="480" cy="432"/>
            </a:xfrm>
            <a:prstGeom prst="ellipse">
              <a:avLst/>
            </a:prstGeom>
            <a:gradFill rotWithShape="0">
              <a:gsLst>
                <a:gs pos="0">
                  <a:schemeClr val="accent1"/>
                </a:gs>
                <a:gs pos="100000">
                  <a:srgbClr val="FFFF66"/>
                </a:gs>
              </a:gsLst>
              <a:lin ang="5400000" scaled="1"/>
            </a:gradFill>
            <a:ln w="9525">
              <a:noFill/>
              <a:round/>
              <a:headEnd/>
              <a:tailEnd/>
            </a:ln>
          </p:spPr>
          <p:txBody>
            <a:bodyPr wrap="none" anchor="ctr"/>
            <a:lstStyle/>
            <a:p>
              <a:pPr algn="ctr"/>
              <a:endParaRPr lang="fr-CA" sz="2400">
                <a:solidFill>
                  <a:schemeClr val="bg2"/>
                </a:solidFill>
              </a:endParaRPr>
            </a:p>
          </p:txBody>
        </p:sp>
        <p:sp>
          <p:nvSpPr>
            <p:cNvPr id="83083" name="Text Box 139"/>
            <p:cNvSpPr txBox="1">
              <a:spLocks noChangeArrowheads="1"/>
            </p:cNvSpPr>
            <p:nvPr/>
          </p:nvSpPr>
          <p:spPr bwMode="auto">
            <a:xfrm>
              <a:off x="2789" y="1344"/>
              <a:ext cx="1543" cy="250"/>
            </a:xfrm>
            <a:prstGeom prst="rect">
              <a:avLst/>
            </a:prstGeom>
            <a:noFill/>
            <a:ln w="12700" cap="sq">
              <a:noFill/>
              <a:miter lim="800000"/>
              <a:headEnd type="none" w="sm" len="sm"/>
              <a:tailEnd type="none" w="sm" len="sm"/>
            </a:ln>
            <a:effectLst/>
          </p:spPr>
          <p:txBody>
            <a:bodyPr>
              <a:spAutoFit/>
            </a:bodyPr>
            <a:lstStyle/>
            <a:p>
              <a:pPr>
                <a:spcBef>
                  <a:spcPct val="50000"/>
                </a:spcBef>
                <a:defRPr/>
              </a:pPr>
              <a:r>
                <a:rPr lang="fr-FR" sz="2000" b="1">
                  <a:solidFill>
                    <a:srgbClr val="FF0000"/>
                  </a:solidFill>
                  <a:effectLst>
                    <a:outerShdw blurRad="38100" dist="38100" dir="2700000" algn="tl">
                      <a:srgbClr val="C0C0C0"/>
                    </a:outerShdw>
                  </a:effectLst>
                </a:rPr>
                <a:t>Conceptualisation</a:t>
              </a:r>
              <a:endParaRPr lang="fr-CA" sz="2000" b="1">
                <a:solidFill>
                  <a:srgbClr val="FF0000"/>
                </a:solidFill>
                <a:effectLst>
                  <a:outerShdw blurRad="38100" dist="38100" dir="2700000" algn="tl">
                    <a:srgbClr val="C0C0C0"/>
                  </a:outerShdw>
                </a:effectLst>
              </a:endParaRPr>
            </a:p>
          </p:txBody>
        </p:sp>
      </p:grpSp>
      <p:sp>
        <p:nvSpPr>
          <p:cNvPr id="46086" name="Espace réservé du contenu 2"/>
          <p:cNvSpPr txBox="1">
            <a:spLocks/>
          </p:cNvSpPr>
          <p:nvPr/>
        </p:nvSpPr>
        <p:spPr bwMode="auto">
          <a:xfrm>
            <a:off x="395288" y="1484313"/>
            <a:ext cx="8229600" cy="43180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Char char="»"/>
            </a:pPr>
            <a:r>
              <a:rPr lang="fr-FR" sz="2800">
                <a:solidFill>
                  <a:srgbClr val="525B7E"/>
                </a:solidFill>
                <a:latin typeface="Calibri" pitchFamily="34" charset="0"/>
              </a:rPr>
              <a:t>Processus d’acquisition des compétences</a:t>
            </a:r>
            <a:endParaRPr lang="fr-FR">
              <a:solidFill>
                <a:srgbClr val="0000FF"/>
              </a:solidFill>
              <a:latin typeface="Calibri" pitchFamily="34" charset="0"/>
            </a:endParaRPr>
          </a:p>
        </p:txBody>
      </p:sp>
      <p:sp>
        <p:nvSpPr>
          <p:cNvPr id="46087"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3200">
                <a:solidFill>
                  <a:srgbClr val="C00000"/>
                </a:solidFill>
                <a:latin typeface="Franklin Gothic Medium" pitchFamily="34" charset="0"/>
              </a:rPr>
              <a:t> </a:t>
            </a:r>
            <a:r>
              <a:rPr lang="fr-FR" sz="2800" i="1">
                <a:solidFill>
                  <a:srgbClr val="990000"/>
                </a:solidFill>
                <a:latin typeface="Times New Roman" pitchFamily="18" charset="0"/>
              </a:rPr>
              <a:t>Les compétences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2948"/>
                                        </p:tgtEl>
                                        <p:attrNameLst>
                                          <p:attrName>style.visibility</p:attrName>
                                        </p:attrNameLst>
                                      </p:cBhvr>
                                      <p:to>
                                        <p:strVal val="visible"/>
                                      </p:to>
                                    </p:set>
                                    <p:animEffect transition="in" filter="checkerboard(across)">
                                      <p:cBhvr>
                                        <p:cTn id="7" dur="500"/>
                                        <p:tgtEl>
                                          <p:spTgt spid="8294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2949"/>
                                        </p:tgtEl>
                                        <p:attrNameLst>
                                          <p:attrName>style.visibility</p:attrName>
                                        </p:attrNameLst>
                                      </p:cBhvr>
                                      <p:to>
                                        <p:strVal val="visible"/>
                                      </p:to>
                                    </p:set>
                                    <p:anim calcmode="lin" valueType="num">
                                      <p:cBhvr additive="base">
                                        <p:cTn id="12" dur="500" fill="hold"/>
                                        <p:tgtEl>
                                          <p:spTgt spid="82949"/>
                                        </p:tgtEl>
                                        <p:attrNameLst>
                                          <p:attrName>ppt_x</p:attrName>
                                        </p:attrNameLst>
                                      </p:cBhvr>
                                      <p:tavLst>
                                        <p:tav tm="0">
                                          <p:val>
                                            <p:strVal val="#ppt_x"/>
                                          </p:val>
                                        </p:tav>
                                        <p:tav tm="100000">
                                          <p:val>
                                            <p:strVal val="#ppt_x"/>
                                          </p:val>
                                        </p:tav>
                                      </p:tavLst>
                                    </p:anim>
                                    <p:anim calcmode="lin" valueType="num">
                                      <p:cBhvr additive="base">
                                        <p:cTn id="13" dur="500" fill="hold"/>
                                        <p:tgtEl>
                                          <p:spTgt spid="8294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83077"/>
                                        </p:tgtEl>
                                        <p:attrNameLst>
                                          <p:attrName>style.visibility</p:attrName>
                                        </p:attrNameLst>
                                      </p:cBhvr>
                                      <p:to>
                                        <p:strVal val="visible"/>
                                      </p:to>
                                    </p:set>
                                    <p:anim calcmode="lin" valueType="num">
                                      <p:cBhvr additive="base">
                                        <p:cTn id="18" dur="500" fill="hold"/>
                                        <p:tgtEl>
                                          <p:spTgt spid="83077"/>
                                        </p:tgtEl>
                                        <p:attrNameLst>
                                          <p:attrName>ppt_x</p:attrName>
                                        </p:attrNameLst>
                                      </p:cBhvr>
                                      <p:tavLst>
                                        <p:tav tm="0">
                                          <p:val>
                                            <p:strVal val="#ppt_x"/>
                                          </p:val>
                                        </p:tav>
                                        <p:tav tm="100000">
                                          <p:val>
                                            <p:strVal val="#ppt_x"/>
                                          </p:val>
                                        </p:tav>
                                      </p:tavLst>
                                    </p:anim>
                                    <p:anim calcmode="lin" valueType="num">
                                      <p:cBhvr additive="base">
                                        <p:cTn id="19" dur="500" fill="hold"/>
                                        <p:tgtEl>
                                          <p:spTgt spid="8307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83069"/>
                                        </p:tgtEl>
                                        <p:attrNameLst>
                                          <p:attrName>style.visibility</p:attrName>
                                        </p:attrNameLst>
                                      </p:cBhvr>
                                      <p:to>
                                        <p:strVal val="visible"/>
                                      </p:to>
                                    </p:set>
                                    <p:anim calcmode="lin" valueType="num">
                                      <p:cBhvr additive="base">
                                        <p:cTn id="24" dur="500" fill="hold"/>
                                        <p:tgtEl>
                                          <p:spTgt spid="83069"/>
                                        </p:tgtEl>
                                        <p:attrNameLst>
                                          <p:attrName>ppt_x</p:attrName>
                                        </p:attrNameLst>
                                      </p:cBhvr>
                                      <p:tavLst>
                                        <p:tav tm="0">
                                          <p:val>
                                            <p:strVal val="#ppt_x"/>
                                          </p:val>
                                        </p:tav>
                                        <p:tav tm="100000">
                                          <p:val>
                                            <p:strVal val="#ppt_x"/>
                                          </p:val>
                                        </p:tav>
                                      </p:tavLst>
                                    </p:anim>
                                    <p:anim calcmode="lin" valueType="num">
                                      <p:cBhvr additive="base">
                                        <p:cTn id="25" dur="500" fill="hold"/>
                                        <p:tgtEl>
                                          <p:spTgt spid="830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u contenu 2"/>
          <p:cNvSpPr txBox="1">
            <a:spLocks/>
          </p:cNvSpPr>
          <p:nvPr/>
        </p:nvSpPr>
        <p:spPr bwMode="auto">
          <a:xfrm>
            <a:off x="395288" y="1484313"/>
            <a:ext cx="8229600" cy="2808287"/>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b="1">
                <a:solidFill>
                  <a:srgbClr val="990000"/>
                </a:solidFill>
                <a:latin typeface="Calibri" pitchFamily="34" charset="0"/>
              </a:rPr>
              <a:t>Les objectifs de formation</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Travailler la variabilité</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Faire conceptualiser </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Enrichir la BO « le sac à dos » -(Multiplier les situations)</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E50CCA4D-B678-4C59-A44D-2AA261ED6228}" type="slidenum">
              <a:rPr lang="fr-FR" sz="1400">
                <a:solidFill>
                  <a:schemeClr val="tx2"/>
                </a:solidFill>
                <a:latin typeface="+mn-lt"/>
              </a:rPr>
              <a:pPr algn="r" fontAlgn="auto">
                <a:spcBef>
                  <a:spcPts val="0"/>
                </a:spcBef>
                <a:spcAft>
                  <a:spcPts val="0"/>
                </a:spcAft>
                <a:defRPr/>
              </a:pPr>
              <a:t>25</a:t>
            </a:fld>
            <a:endParaRPr lang="fr-FR" sz="1400" dirty="0">
              <a:solidFill>
                <a:schemeClr val="tx2"/>
              </a:solidFill>
              <a:latin typeface="+mn-lt"/>
            </a:endParaRPr>
          </a:p>
        </p:txBody>
      </p:sp>
      <p:sp>
        <p:nvSpPr>
          <p:cNvPr id="48131"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3200">
                <a:solidFill>
                  <a:srgbClr val="C00000"/>
                </a:solidFill>
                <a:latin typeface="Franklin Gothic Medium" pitchFamily="34" charset="0"/>
              </a:rPr>
              <a:t> </a:t>
            </a:r>
            <a:r>
              <a:rPr lang="fr-FR" sz="2800" i="1">
                <a:solidFill>
                  <a:srgbClr val="990000"/>
                </a:solidFill>
                <a:latin typeface="Times New Roman" pitchFamily="18" charset="0"/>
              </a:rPr>
              <a:t>Les compétences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Espace réservé du contenu 2"/>
          <p:cNvSpPr txBox="1">
            <a:spLocks/>
          </p:cNvSpPr>
          <p:nvPr/>
        </p:nvSpPr>
        <p:spPr bwMode="auto">
          <a:xfrm>
            <a:off x="395288" y="1484313"/>
            <a:ext cx="8229600" cy="2808287"/>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b="1">
                <a:solidFill>
                  <a:srgbClr val="525B7E"/>
                </a:solidFill>
                <a:latin typeface="Calibri" pitchFamily="34" charset="0"/>
              </a:rPr>
              <a:t>Les modalités de formation</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Accumuler les situations de travail (matières premières de la formation)</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Faire expliciter – (faire émerger les tâtonnements, les erreurs…)</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Multiplier les postures réflexives –Mettre en place des simulations, des observations, des témoignages</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Apporter des regards croisés</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Réinvestir en formation les situations vécues</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Développer les groupes de « pairs »</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 Capturer » les situations (notamment lors des PFMP)</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Développer des progressions à partir des situations</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58B73EBA-76C9-4A24-BD51-C6DE1687275A}" type="slidenum">
              <a:rPr lang="fr-FR" sz="1400">
                <a:solidFill>
                  <a:schemeClr val="tx2"/>
                </a:solidFill>
                <a:latin typeface="+mn-lt"/>
              </a:rPr>
              <a:pPr algn="r" fontAlgn="auto">
                <a:spcBef>
                  <a:spcPts val="0"/>
                </a:spcBef>
                <a:spcAft>
                  <a:spcPts val="0"/>
                </a:spcAft>
                <a:defRPr/>
              </a:pPr>
              <a:t>26</a:t>
            </a:fld>
            <a:endParaRPr lang="fr-FR" sz="1400" dirty="0">
              <a:solidFill>
                <a:schemeClr val="tx2"/>
              </a:solidFill>
              <a:latin typeface="+mn-lt"/>
            </a:endParaRPr>
          </a:p>
        </p:txBody>
      </p:sp>
      <p:sp>
        <p:nvSpPr>
          <p:cNvPr id="50179"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3200">
                <a:solidFill>
                  <a:srgbClr val="C00000"/>
                </a:solidFill>
                <a:latin typeface="Franklin Gothic Medium" pitchFamily="34" charset="0"/>
              </a:rPr>
              <a:t> </a:t>
            </a:r>
            <a:r>
              <a:rPr lang="fr-FR" sz="2800" i="1">
                <a:solidFill>
                  <a:srgbClr val="990000"/>
                </a:solidFill>
                <a:latin typeface="Times New Roman" pitchFamily="18" charset="0"/>
              </a:rPr>
              <a:t>Les compétences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Espace réservé du contenu 2"/>
          <p:cNvSpPr txBox="1">
            <a:spLocks/>
          </p:cNvSpPr>
          <p:nvPr/>
        </p:nvSpPr>
        <p:spPr bwMode="auto">
          <a:xfrm>
            <a:off x="395288" y="1484313"/>
            <a:ext cx="8229600" cy="2808287"/>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b="1">
                <a:solidFill>
                  <a:srgbClr val="525B7E"/>
                </a:solidFill>
                <a:latin typeface="Calibri" pitchFamily="34" charset="0"/>
              </a:rPr>
              <a:t>Questions posées ?</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Le rapport au référentiel ? Au programme ?</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Enseignements généraux et enseignements professionnels ?</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 Quelle activité tutorale, accompagnatrice ?</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 Les situations observées, vécues, simulées</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 les « Traces » de l’activité ? </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 L’accès aux situations de travail par les équipes ?</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 Nécessité de former à l’entretien d’explicitation</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 Considérer les outils de l’évaluation, comme outils de formation dont chaque « rubrique » est en soi un élément conceptuel structurant</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82D1DDCF-1DDB-421B-892E-F6F84C11688F}" type="slidenum">
              <a:rPr lang="fr-FR" sz="1400">
                <a:solidFill>
                  <a:schemeClr val="tx2"/>
                </a:solidFill>
                <a:latin typeface="+mn-lt"/>
              </a:rPr>
              <a:pPr algn="r" fontAlgn="auto">
                <a:spcBef>
                  <a:spcPts val="0"/>
                </a:spcBef>
                <a:spcAft>
                  <a:spcPts val="0"/>
                </a:spcAft>
                <a:defRPr/>
              </a:pPr>
              <a:t>27</a:t>
            </a:fld>
            <a:endParaRPr lang="fr-FR" sz="1400" dirty="0">
              <a:solidFill>
                <a:schemeClr val="tx2"/>
              </a:solidFill>
              <a:latin typeface="+mn-lt"/>
            </a:endParaRPr>
          </a:p>
        </p:txBody>
      </p:sp>
      <p:sp>
        <p:nvSpPr>
          <p:cNvPr id="52227"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3200">
                <a:solidFill>
                  <a:srgbClr val="C00000"/>
                </a:solidFill>
                <a:latin typeface="Franklin Gothic Medium" pitchFamily="34" charset="0"/>
              </a:rPr>
              <a:t> </a:t>
            </a:r>
            <a:r>
              <a:rPr lang="fr-FR" sz="2800" i="1">
                <a:solidFill>
                  <a:srgbClr val="990000"/>
                </a:solidFill>
                <a:latin typeface="Times New Roman" pitchFamily="18" charset="0"/>
              </a:rPr>
              <a:t>Les compétences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re 1"/>
          <p:cNvSpPr>
            <a:spLocks noGrp="1"/>
          </p:cNvSpPr>
          <p:nvPr>
            <p:ph type="title" idx="4294967295"/>
          </p:nvPr>
        </p:nvSpPr>
        <p:spPr>
          <a:xfrm>
            <a:off x="539750" y="1341438"/>
            <a:ext cx="8229600" cy="568325"/>
          </a:xfrm>
        </p:spPr>
        <p:txBody>
          <a:bodyPr anchor="b"/>
          <a:lstStyle/>
          <a:p>
            <a:pPr eaLnBrk="1" hangingPunct="1"/>
            <a:r>
              <a:rPr lang="fr-FR" sz="2400" smtClean="0">
                <a:solidFill>
                  <a:srgbClr val="990000"/>
                </a:solidFill>
                <a:latin typeface="Calibri" pitchFamily="34" charset="0"/>
              </a:rPr>
              <a:t>L’évaluation des compétences</a:t>
            </a:r>
          </a:p>
        </p:txBody>
      </p:sp>
      <p:sp>
        <p:nvSpPr>
          <p:cNvPr id="54274" name="Espace réservé du contenu 2"/>
          <p:cNvSpPr txBox="1">
            <a:spLocks/>
          </p:cNvSpPr>
          <p:nvPr/>
        </p:nvSpPr>
        <p:spPr bwMode="auto">
          <a:xfrm>
            <a:off x="395288" y="1989138"/>
            <a:ext cx="8229600" cy="2449512"/>
          </a:xfrm>
          <a:prstGeom prst="rect">
            <a:avLst/>
          </a:prstGeom>
          <a:noFill/>
          <a:ln w="9525">
            <a:noFill/>
            <a:miter lim="800000"/>
            <a:headEnd/>
            <a:tailEnd/>
          </a:ln>
        </p:spPr>
        <p:txBody>
          <a:bodyPr/>
          <a:lstStyle/>
          <a:p>
            <a:pPr marL="273050" indent="-273050"/>
            <a:endParaRPr lang="fr-FR" sz="2000">
              <a:solidFill>
                <a:srgbClr val="525B7E"/>
              </a:solidFill>
              <a:latin typeface="Calibri" pitchFamily="34" charset="0"/>
            </a:endParaRPr>
          </a:p>
          <a:p>
            <a:pPr marL="273050" indent="-273050"/>
            <a:r>
              <a:rPr lang="fr-FR" sz="2000">
                <a:solidFill>
                  <a:srgbClr val="525B7E"/>
                </a:solidFill>
                <a:latin typeface="Calibri" pitchFamily="34" charset="0"/>
              </a:rPr>
              <a:t>Les compétences propres à une classe de situations sont acquises lorsque le formé est capable de </a:t>
            </a:r>
          </a:p>
          <a:p>
            <a:pPr marL="273050" indent="-273050">
              <a:buFontTx/>
              <a:buChar char="-"/>
            </a:pPr>
            <a:r>
              <a:rPr lang="fr-FR" sz="2000" b="1">
                <a:solidFill>
                  <a:srgbClr val="525B7E"/>
                </a:solidFill>
                <a:latin typeface="Calibri" pitchFamily="34" charset="0"/>
              </a:rPr>
              <a:t>Traiter la variabilité</a:t>
            </a:r>
            <a:r>
              <a:rPr lang="fr-FR" sz="2000">
                <a:solidFill>
                  <a:srgbClr val="525B7E"/>
                </a:solidFill>
                <a:latin typeface="Calibri" pitchFamily="34" charset="0"/>
              </a:rPr>
              <a:t> (complexité et aléas)</a:t>
            </a:r>
          </a:p>
          <a:p>
            <a:pPr marL="273050" indent="-273050">
              <a:buFontTx/>
              <a:buChar char="-"/>
            </a:pPr>
            <a:r>
              <a:rPr lang="fr-FR" sz="2000" b="1">
                <a:solidFill>
                  <a:srgbClr val="525B7E"/>
                </a:solidFill>
                <a:latin typeface="Calibri" pitchFamily="34" charset="0"/>
              </a:rPr>
              <a:t>généraliser et de transférer</a:t>
            </a:r>
            <a:r>
              <a:rPr lang="fr-FR" sz="2000">
                <a:solidFill>
                  <a:srgbClr val="525B7E"/>
                </a:solidFill>
                <a:latin typeface="Calibri" pitchFamily="34" charset="0"/>
              </a:rPr>
              <a:t> à d’autres types de situations qui pourraient lui être proposés.</a:t>
            </a:r>
          </a:p>
          <a:p>
            <a:pPr marL="273050" indent="-273050"/>
            <a:endParaRPr lang="fr-FR" sz="2000">
              <a:solidFill>
                <a:srgbClr val="525B7E"/>
              </a:solidFill>
              <a:latin typeface="Calibri" pitchFamily="34" charset="0"/>
            </a:endParaRPr>
          </a:p>
          <a:p>
            <a:pPr marL="273050" indent="-273050"/>
            <a:r>
              <a:rPr lang="fr-FR" sz="2000">
                <a:solidFill>
                  <a:srgbClr val="525B7E"/>
                </a:solidFill>
                <a:latin typeface="Calibri" pitchFamily="34" charset="0"/>
              </a:rPr>
              <a:t> donc il doit être également en mesure de démontrer sa capacité à « </a:t>
            </a:r>
            <a:r>
              <a:rPr lang="fr-FR" sz="2000" b="1">
                <a:solidFill>
                  <a:srgbClr val="525B7E"/>
                </a:solidFill>
                <a:latin typeface="Calibri" pitchFamily="34" charset="0"/>
              </a:rPr>
              <a:t>conceptualise</a:t>
            </a:r>
            <a:r>
              <a:rPr lang="fr-FR" sz="2000">
                <a:solidFill>
                  <a:srgbClr val="525B7E"/>
                </a:solidFill>
                <a:latin typeface="Calibri" pitchFamily="34" charset="0"/>
              </a:rPr>
              <a:t>r son action » </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73C09D84-F85C-4D8A-A159-91081F232045}" type="slidenum">
              <a:rPr lang="fr-FR" sz="1400">
                <a:solidFill>
                  <a:schemeClr val="tx2"/>
                </a:solidFill>
                <a:latin typeface="+mn-lt"/>
              </a:rPr>
              <a:pPr algn="r" fontAlgn="auto">
                <a:spcBef>
                  <a:spcPts val="0"/>
                </a:spcBef>
                <a:spcAft>
                  <a:spcPts val="0"/>
                </a:spcAft>
                <a:defRPr/>
              </a:pPr>
              <a:t>28</a:t>
            </a:fld>
            <a:endParaRPr lang="fr-FR" sz="1400" dirty="0">
              <a:solidFill>
                <a:schemeClr val="tx2"/>
              </a:solidFill>
              <a:latin typeface="+mn-lt"/>
            </a:endParaRPr>
          </a:p>
        </p:txBody>
      </p:sp>
      <p:sp>
        <p:nvSpPr>
          <p:cNvPr id="54276"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3200">
                <a:solidFill>
                  <a:srgbClr val="C00000"/>
                </a:solidFill>
                <a:latin typeface="Franklin Gothic Medium" pitchFamily="34" charset="0"/>
              </a:rPr>
              <a:t> </a:t>
            </a:r>
            <a:r>
              <a:rPr lang="fr-FR" sz="2800" i="1">
                <a:solidFill>
                  <a:srgbClr val="990000"/>
                </a:solidFill>
                <a:latin typeface="Times New Roman" pitchFamily="18" charset="0"/>
              </a:rPr>
              <a:t>Les compétences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807243C8-148D-4CB9-9B8D-3322D1E72408}" type="slidenum">
              <a:rPr lang="fr-FR" sz="1400">
                <a:solidFill>
                  <a:schemeClr val="tx2"/>
                </a:solidFill>
                <a:latin typeface="+mn-lt"/>
              </a:rPr>
              <a:pPr algn="r" fontAlgn="auto">
                <a:spcBef>
                  <a:spcPts val="0"/>
                </a:spcBef>
                <a:spcAft>
                  <a:spcPts val="0"/>
                </a:spcAft>
                <a:defRPr/>
              </a:pPr>
              <a:t>29</a:t>
            </a:fld>
            <a:endParaRPr lang="fr-FR" sz="1400" dirty="0">
              <a:solidFill>
                <a:schemeClr val="tx2"/>
              </a:solidFill>
              <a:latin typeface="+mn-lt"/>
            </a:endParaRPr>
          </a:p>
        </p:txBody>
      </p:sp>
      <p:sp>
        <p:nvSpPr>
          <p:cNvPr id="56322" name="Espace réservé du contenu 2"/>
          <p:cNvSpPr txBox="1">
            <a:spLocks/>
          </p:cNvSpPr>
          <p:nvPr/>
        </p:nvSpPr>
        <p:spPr bwMode="auto">
          <a:xfrm>
            <a:off x="395288" y="1484313"/>
            <a:ext cx="8229600" cy="2808287"/>
          </a:xfrm>
          <a:prstGeom prst="rect">
            <a:avLst/>
          </a:prstGeom>
          <a:noFill/>
          <a:ln w="9525">
            <a:noFill/>
            <a:miter lim="800000"/>
            <a:headEnd/>
            <a:tailEnd/>
          </a:ln>
        </p:spPr>
        <p:txBody>
          <a:bodyPr/>
          <a:lstStyle/>
          <a:p>
            <a:pPr marL="273050" indent="-273050"/>
            <a:r>
              <a:rPr lang="fr-FR" sz="2400" b="1">
                <a:solidFill>
                  <a:srgbClr val="CC3300"/>
                </a:solidFill>
                <a:latin typeface="Calibri" pitchFamily="34" charset="0"/>
              </a:rPr>
              <a:t>Faut-il évaluer la compétence de manière frontale ou plutôt les conditions de sa mobilisation ?</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Le résultat atteint est-il signifiant de la compétence ? (erreurs, essais, ébauches)</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Apprécier la situation de travail : complexité, criticité…</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Repérer le degré de conceptualisation : par l’explicitation de la situation, par la description de la situation. Quelle est la capacité à quitter le discours descriptif ? </a:t>
            </a:r>
            <a:r>
              <a:rPr lang="fr-FR" sz="2000" i="1">
                <a:solidFill>
                  <a:srgbClr val="525B7E"/>
                </a:solidFill>
                <a:latin typeface="Calibri" pitchFamily="34" charset="0"/>
              </a:rPr>
              <a:t>Ecouter la compétence…</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Tester la généralisation: changement de paramètres, adaptation, simulation. Quelle est la capacité à s’extraire de la situation singulière ?</a:t>
            </a:r>
          </a:p>
          <a:p>
            <a:pPr marL="273050" indent="-273050">
              <a:spcBef>
                <a:spcPts val="600"/>
              </a:spcBef>
              <a:buClr>
                <a:srgbClr val="C00000"/>
              </a:buClr>
              <a:buSzPct val="76000"/>
              <a:buFont typeface="Wingdings 2" pitchFamily="18" charset="2"/>
              <a:buChar char="»"/>
            </a:pPr>
            <a:r>
              <a:rPr lang="fr-FR" sz="2000">
                <a:solidFill>
                  <a:srgbClr val="525B7E"/>
                </a:solidFill>
                <a:latin typeface="Calibri" pitchFamily="34" charset="0"/>
              </a:rPr>
              <a:t>Considérer les critères d’évaluation comme indicateurs d’apparition de la compétence</a:t>
            </a:r>
          </a:p>
        </p:txBody>
      </p:sp>
      <p:sp>
        <p:nvSpPr>
          <p:cNvPr id="56323"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3200">
                <a:solidFill>
                  <a:srgbClr val="C00000"/>
                </a:solidFill>
                <a:latin typeface="Franklin Gothic Medium" pitchFamily="34" charset="0"/>
              </a:rPr>
              <a:t> </a:t>
            </a:r>
            <a:r>
              <a:rPr lang="fr-FR" sz="2800" i="1">
                <a:solidFill>
                  <a:srgbClr val="990000"/>
                </a:solidFill>
                <a:latin typeface="Times New Roman" pitchFamily="18" charset="0"/>
              </a:rPr>
              <a:t>Les compétences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re 1"/>
          <p:cNvSpPr>
            <a:spLocks noGrp="1"/>
          </p:cNvSpPr>
          <p:nvPr>
            <p:ph type="title" idx="4294967295"/>
          </p:nvPr>
        </p:nvSpPr>
        <p:spPr/>
        <p:txBody>
          <a:bodyPr/>
          <a:lstStyle/>
          <a:p>
            <a:pPr marL="533400" indent="-533400" algn="r" eaLnBrk="1" hangingPunct="1"/>
            <a:r>
              <a:rPr lang="fr-FR" sz="3200" smtClean="0">
                <a:solidFill>
                  <a:srgbClr val="C00000"/>
                </a:solidFill>
              </a:rPr>
              <a:t>1. L’opportunité de la rénovation</a:t>
            </a:r>
            <a:endParaRPr lang="fr-FR" sz="3200" smtClean="0"/>
          </a:p>
        </p:txBody>
      </p:sp>
      <p:sp>
        <p:nvSpPr>
          <p:cNvPr id="12290" name="Espace réservé du contenu 2"/>
          <p:cNvSpPr>
            <a:spLocks noGrp="1"/>
          </p:cNvSpPr>
          <p:nvPr>
            <p:ph idx="4294967295"/>
          </p:nvPr>
        </p:nvSpPr>
        <p:spPr>
          <a:xfrm>
            <a:off x="822325" y="1100138"/>
            <a:ext cx="7521575" cy="4843462"/>
          </a:xfrm>
        </p:spPr>
        <p:txBody>
          <a:bodyPr/>
          <a:lstStyle/>
          <a:p>
            <a:pPr eaLnBrk="1" hangingPunct="1"/>
            <a:endParaRPr lang="fr-FR" sz="2400" smtClean="0"/>
          </a:p>
          <a:p>
            <a:pPr eaLnBrk="1" hangingPunct="1"/>
            <a:endParaRPr lang="fr-FR" sz="2400" smtClean="0"/>
          </a:p>
          <a:p>
            <a:pPr eaLnBrk="1" hangingPunct="1"/>
            <a:r>
              <a:rPr lang="fr-FR" sz="2400" smtClean="0"/>
              <a:t>Le calendrier</a:t>
            </a:r>
          </a:p>
          <a:p>
            <a:pPr eaLnBrk="1" hangingPunct="1"/>
            <a:r>
              <a:rPr lang="fr-FR" sz="2400" smtClean="0"/>
              <a:t>La démarche d’étude</a:t>
            </a:r>
          </a:p>
          <a:p>
            <a:pPr eaLnBrk="1" hangingPunct="1"/>
            <a:r>
              <a:rPr lang="fr-FR" sz="2400" smtClean="0"/>
              <a:t>Le constat</a:t>
            </a:r>
          </a:p>
          <a:p>
            <a:pPr eaLnBrk="1" hangingPunct="1"/>
            <a:r>
              <a:rPr lang="fr-FR" sz="2400" smtClean="0"/>
              <a:t>La définition du métier de gestionnaire administratif</a:t>
            </a:r>
          </a:p>
          <a:p>
            <a:pPr eaLnBrk="1" hangingPunct="1"/>
            <a:r>
              <a:rPr lang="fr-FR" sz="2400" smtClean="0"/>
              <a:t>Conclusions</a:t>
            </a:r>
          </a:p>
        </p:txBody>
      </p:sp>
      <p:sp>
        <p:nvSpPr>
          <p:cNvPr id="4" name="Espace réservé du pied de page 3"/>
          <p:cNvSpPr txBox="1">
            <a:spLocks noGrp="1"/>
          </p:cNvSpPr>
          <p:nvPr/>
        </p:nvSpPr>
        <p:spPr>
          <a:xfrm>
            <a:off x="3505200" y="6400800"/>
            <a:ext cx="4724400" cy="274638"/>
          </a:xfrm>
          <a:prstGeom prst="rect">
            <a:avLst/>
          </a:prstGeom>
          <a:noFill/>
        </p:spPr>
        <p:txBody>
          <a:bodyPr anchor="ctr"/>
          <a:lstStyle/>
          <a:p>
            <a:pPr algn="r" fontAlgn="auto">
              <a:spcBef>
                <a:spcPts val="0"/>
              </a:spcBef>
              <a:spcAft>
                <a:spcPts val="0"/>
              </a:spcAft>
              <a:defRPr/>
            </a:pPr>
            <a:r>
              <a:rPr lang="fr-FR" sz="1000" cap="all" spc="200">
                <a:solidFill>
                  <a:schemeClr val="accent6">
                    <a:lumMod val="50000"/>
                  </a:schemeClr>
                </a:solidFill>
                <a:latin typeface="+mn-lt"/>
              </a:rPr>
              <a:t>PNP - Poitiers - 13 &amp; 14 octobre 2011</a:t>
            </a:r>
          </a:p>
        </p:txBody>
      </p:sp>
      <p:sp>
        <p:nvSpPr>
          <p:cNvPr id="5" name="Espace réservé du numéro de diapositive 4"/>
          <p:cNvSpPr txBox="1">
            <a:spLocks noGrp="1"/>
          </p:cNvSpPr>
          <p:nvPr/>
        </p:nvSpPr>
        <p:spPr>
          <a:xfrm>
            <a:off x="8401050" y="6432550"/>
            <a:ext cx="438150" cy="349250"/>
          </a:xfrm>
          <a:prstGeom prst="ellipse">
            <a:avLst/>
          </a:prstGeom>
          <a:noFill/>
          <a:ln w="19050">
            <a:solidFill>
              <a:schemeClr val="bg1">
                <a:lumMod val="65000"/>
              </a:schemeClr>
            </a:solidFill>
          </a:ln>
        </p:spPr>
        <p:txBody>
          <a:bodyPr lIns="9144" tIns="9144" rIns="9144" bIns="9144" anchor="ctr">
            <a:normAutofit lnSpcReduction="10000"/>
          </a:bodyPr>
          <a:lstStyle/>
          <a:p>
            <a:pPr algn="ctr" fontAlgn="auto">
              <a:spcBef>
                <a:spcPts val="0"/>
              </a:spcBef>
              <a:spcAft>
                <a:spcPts val="0"/>
              </a:spcAft>
              <a:defRPr/>
            </a:pPr>
            <a:fld id="{CBE3102D-F6DF-45E1-BA09-A3AD6BD3D1E6}" type="slidenum">
              <a:rPr lang="fr-FR" sz="1650">
                <a:solidFill>
                  <a:schemeClr val="accent6">
                    <a:lumMod val="50000"/>
                  </a:schemeClr>
                </a:solidFill>
                <a:latin typeface="+mn-lt"/>
              </a:rPr>
              <a:pPr algn="ctr" fontAlgn="auto">
                <a:spcBef>
                  <a:spcPts val="0"/>
                </a:spcBef>
                <a:spcAft>
                  <a:spcPts val="0"/>
                </a:spcAft>
                <a:defRPr/>
              </a:pPr>
              <a:t>3</a:t>
            </a:fld>
            <a:endParaRPr lang="fr-FR" sz="1650" dirty="0">
              <a:solidFill>
                <a:schemeClr val="accent6">
                  <a:lumMod val="50000"/>
                </a:schemeClr>
              </a:solidFill>
              <a:latin typeface="+mn-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69" name="Espace réservé du contenu 2"/>
          <p:cNvSpPr txBox="1">
            <a:spLocks/>
          </p:cNvSpPr>
          <p:nvPr/>
        </p:nvSpPr>
        <p:spPr bwMode="auto">
          <a:xfrm>
            <a:off x="179388" y="1557338"/>
            <a:ext cx="8229600" cy="43180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i="1">
                <a:solidFill>
                  <a:srgbClr val="F50B0B"/>
                </a:solidFill>
              </a:rPr>
              <a:t>Du RAP au RC</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14563730-08FE-4788-8AC4-0C72B29AE803}" type="slidenum">
              <a:rPr lang="fr-FR" sz="1400">
                <a:solidFill>
                  <a:schemeClr val="tx2"/>
                </a:solidFill>
                <a:latin typeface="+mn-lt"/>
              </a:rPr>
              <a:pPr algn="r" fontAlgn="auto">
                <a:spcBef>
                  <a:spcPts val="0"/>
                </a:spcBef>
                <a:spcAft>
                  <a:spcPts val="0"/>
                </a:spcAft>
                <a:defRPr/>
              </a:pPr>
              <a:t>30</a:t>
            </a:fld>
            <a:endParaRPr lang="fr-FR" sz="1400" dirty="0">
              <a:solidFill>
                <a:schemeClr val="tx2"/>
              </a:solidFill>
              <a:latin typeface="+mn-lt"/>
            </a:endParaRPr>
          </a:p>
        </p:txBody>
      </p:sp>
      <p:grpSp>
        <p:nvGrpSpPr>
          <p:cNvPr id="39941" name="Group 5"/>
          <p:cNvGrpSpPr>
            <a:grpSpLocks/>
          </p:cNvGrpSpPr>
          <p:nvPr/>
        </p:nvGrpSpPr>
        <p:grpSpPr bwMode="auto">
          <a:xfrm>
            <a:off x="5219700" y="2133600"/>
            <a:ext cx="3097213" cy="3816350"/>
            <a:chOff x="3288" y="1344"/>
            <a:chExt cx="1951" cy="2404"/>
          </a:xfrm>
        </p:grpSpPr>
        <p:sp>
          <p:nvSpPr>
            <p:cNvPr id="58379" name="Rectangle 6"/>
            <p:cNvSpPr>
              <a:spLocks noChangeArrowheads="1"/>
            </p:cNvSpPr>
            <p:nvPr/>
          </p:nvSpPr>
          <p:spPr bwMode="auto">
            <a:xfrm>
              <a:off x="3288" y="1344"/>
              <a:ext cx="1950" cy="2404"/>
            </a:xfrm>
            <a:prstGeom prst="rect">
              <a:avLst/>
            </a:prstGeom>
            <a:solidFill>
              <a:schemeClr val="accent1">
                <a:alpha val="23921"/>
              </a:schemeClr>
            </a:solidFill>
            <a:ln w="9525">
              <a:noFill/>
              <a:miter lim="800000"/>
              <a:headEnd/>
              <a:tailEnd/>
            </a:ln>
          </p:spPr>
          <p:txBody>
            <a:bodyPr wrap="none" anchor="ctr"/>
            <a:lstStyle/>
            <a:p>
              <a:pPr algn="ctr"/>
              <a:endParaRPr lang="fr-FR" sz="2000">
                <a:solidFill>
                  <a:srgbClr val="FFFF00"/>
                </a:solidFill>
                <a:latin typeface="Century" pitchFamily="18" charset="0"/>
              </a:endParaRPr>
            </a:p>
          </p:txBody>
        </p:sp>
        <p:sp>
          <p:nvSpPr>
            <p:cNvPr id="39943" name="Rectangle 7"/>
            <p:cNvSpPr>
              <a:spLocks noChangeArrowheads="1"/>
            </p:cNvSpPr>
            <p:nvPr/>
          </p:nvSpPr>
          <p:spPr bwMode="auto">
            <a:xfrm>
              <a:off x="4241" y="2387"/>
              <a:ext cx="998" cy="288"/>
            </a:xfrm>
            <a:prstGeom prst="rect">
              <a:avLst/>
            </a:prstGeom>
            <a:noFill/>
            <a:ln w="9525">
              <a:noFill/>
              <a:miter lim="800000"/>
              <a:headEnd/>
              <a:tailEnd/>
            </a:ln>
            <a:effectLst/>
          </p:spPr>
          <p:txBody>
            <a:bodyPr>
              <a:spAutoFit/>
            </a:bodyPr>
            <a:lstStyle/>
            <a:p>
              <a:pPr>
                <a:defRPr/>
              </a:pPr>
              <a:r>
                <a:rPr lang="fr-FR" sz="2400">
                  <a:solidFill>
                    <a:srgbClr val="CC3300"/>
                  </a:solidFill>
                  <a:effectLst>
                    <a:outerShdw blurRad="38100" dist="38100" dir="2700000" algn="tl">
                      <a:srgbClr val="C0C0C0"/>
                    </a:outerShdw>
                  </a:effectLst>
                  <a:latin typeface="Century" pitchFamily="18" charset="0"/>
                </a:rPr>
                <a:t>Epreuves</a:t>
              </a:r>
            </a:p>
          </p:txBody>
        </p:sp>
      </p:grpSp>
      <p:grpSp>
        <p:nvGrpSpPr>
          <p:cNvPr id="39944" name="Group 8"/>
          <p:cNvGrpSpPr>
            <a:grpSpLocks/>
          </p:cNvGrpSpPr>
          <p:nvPr/>
        </p:nvGrpSpPr>
        <p:grpSpPr bwMode="auto">
          <a:xfrm>
            <a:off x="2339975" y="2133600"/>
            <a:ext cx="4319588" cy="3816350"/>
            <a:chOff x="1973" y="1344"/>
            <a:chExt cx="2721" cy="2404"/>
          </a:xfrm>
        </p:grpSpPr>
        <p:sp>
          <p:nvSpPr>
            <p:cNvPr id="58377" name="AutoShape 9"/>
            <p:cNvSpPr>
              <a:spLocks noChangeArrowheads="1"/>
            </p:cNvSpPr>
            <p:nvPr/>
          </p:nvSpPr>
          <p:spPr bwMode="auto">
            <a:xfrm>
              <a:off x="1973" y="1344"/>
              <a:ext cx="2721" cy="2404"/>
            </a:xfrm>
            <a:prstGeom prst="rightArrowCallout">
              <a:avLst>
                <a:gd name="adj1" fmla="val 25000"/>
                <a:gd name="adj2" fmla="val 25000"/>
                <a:gd name="adj3" fmla="val 18864"/>
                <a:gd name="adj4" fmla="val 66667"/>
              </a:avLst>
            </a:prstGeom>
            <a:solidFill>
              <a:schemeClr val="accent1">
                <a:alpha val="61176"/>
              </a:schemeClr>
            </a:solidFill>
            <a:ln w="9525">
              <a:noFill/>
              <a:miter lim="800000"/>
              <a:headEnd/>
              <a:tailEnd/>
            </a:ln>
          </p:spPr>
          <p:txBody>
            <a:bodyPr wrap="none" anchor="ctr"/>
            <a:lstStyle/>
            <a:p>
              <a:pPr algn="ctr"/>
              <a:endParaRPr lang="fr-FR">
                <a:solidFill>
                  <a:srgbClr val="FFFF00"/>
                </a:solidFill>
                <a:latin typeface="Century" pitchFamily="18" charset="0"/>
              </a:endParaRPr>
            </a:p>
          </p:txBody>
        </p:sp>
        <p:sp>
          <p:nvSpPr>
            <p:cNvPr id="39946" name="Rectangle 10"/>
            <p:cNvSpPr>
              <a:spLocks noChangeArrowheads="1"/>
            </p:cNvSpPr>
            <p:nvPr/>
          </p:nvSpPr>
          <p:spPr bwMode="auto">
            <a:xfrm>
              <a:off x="2517" y="2387"/>
              <a:ext cx="1905" cy="288"/>
            </a:xfrm>
            <a:prstGeom prst="rect">
              <a:avLst/>
            </a:prstGeom>
            <a:noFill/>
            <a:ln w="9525">
              <a:noFill/>
              <a:miter lim="800000"/>
              <a:headEnd/>
              <a:tailEnd/>
            </a:ln>
            <a:effectLst/>
          </p:spPr>
          <p:txBody>
            <a:bodyPr>
              <a:spAutoFit/>
            </a:bodyPr>
            <a:lstStyle/>
            <a:p>
              <a:pPr>
                <a:defRPr/>
              </a:pPr>
              <a:r>
                <a:rPr lang="fr-FR" sz="2400">
                  <a:solidFill>
                    <a:srgbClr val="FFFF00"/>
                  </a:solidFill>
                  <a:effectLst>
                    <a:outerShdw blurRad="38100" dist="38100" dir="2700000" algn="tl">
                      <a:srgbClr val="C0C0C0"/>
                    </a:outerShdw>
                  </a:effectLst>
                  <a:latin typeface="Century" pitchFamily="18" charset="0"/>
                </a:rPr>
                <a:t>Unités certificatives</a:t>
              </a:r>
            </a:p>
          </p:txBody>
        </p:sp>
      </p:grpSp>
      <p:grpSp>
        <p:nvGrpSpPr>
          <p:cNvPr id="39947" name="Group 11"/>
          <p:cNvGrpSpPr>
            <a:grpSpLocks/>
          </p:cNvGrpSpPr>
          <p:nvPr/>
        </p:nvGrpSpPr>
        <p:grpSpPr bwMode="auto">
          <a:xfrm>
            <a:off x="468313" y="2133600"/>
            <a:ext cx="2951162" cy="3816350"/>
            <a:chOff x="295" y="1344"/>
            <a:chExt cx="1859" cy="2404"/>
          </a:xfrm>
        </p:grpSpPr>
        <p:sp>
          <p:nvSpPr>
            <p:cNvPr id="58375" name="AutoShape 12"/>
            <p:cNvSpPr>
              <a:spLocks noChangeArrowheads="1"/>
            </p:cNvSpPr>
            <p:nvPr/>
          </p:nvSpPr>
          <p:spPr bwMode="auto">
            <a:xfrm>
              <a:off x="295" y="1344"/>
              <a:ext cx="1769" cy="2404"/>
            </a:xfrm>
            <a:prstGeom prst="rightArrowCallout">
              <a:avLst>
                <a:gd name="adj1" fmla="val 33974"/>
                <a:gd name="adj2" fmla="val 33974"/>
                <a:gd name="adj3" fmla="val 16667"/>
                <a:gd name="adj4" fmla="val 66667"/>
              </a:avLst>
            </a:prstGeom>
            <a:solidFill>
              <a:schemeClr val="accent1"/>
            </a:solidFill>
            <a:ln w="9525">
              <a:noFill/>
              <a:miter lim="800000"/>
              <a:headEnd/>
              <a:tailEnd/>
            </a:ln>
          </p:spPr>
          <p:txBody>
            <a:bodyPr wrap="none" anchor="ctr"/>
            <a:lstStyle/>
            <a:p>
              <a:pPr algn="ctr"/>
              <a:endParaRPr lang="fr-FR">
                <a:latin typeface="Century" pitchFamily="18" charset="0"/>
              </a:endParaRPr>
            </a:p>
          </p:txBody>
        </p:sp>
        <p:sp>
          <p:nvSpPr>
            <p:cNvPr id="39949" name="Rectangle 13"/>
            <p:cNvSpPr>
              <a:spLocks noChangeArrowheads="1"/>
            </p:cNvSpPr>
            <p:nvPr/>
          </p:nvSpPr>
          <p:spPr bwMode="auto">
            <a:xfrm>
              <a:off x="476" y="2387"/>
              <a:ext cx="1678" cy="288"/>
            </a:xfrm>
            <a:prstGeom prst="rect">
              <a:avLst/>
            </a:prstGeom>
            <a:noFill/>
            <a:ln w="9525">
              <a:noFill/>
              <a:miter lim="800000"/>
              <a:headEnd/>
              <a:tailEnd/>
            </a:ln>
            <a:effectLst/>
          </p:spPr>
          <p:txBody>
            <a:bodyPr>
              <a:spAutoFit/>
            </a:bodyPr>
            <a:lstStyle/>
            <a:p>
              <a:pPr>
                <a:defRPr/>
              </a:pPr>
              <a:r>
                <a:rPr lang="fr-FR" sz="2400">
                  <a:solidFill>
                    <a:schemeClr val="bg1"/>
                  </a:solidFill>
                  <a:effectLst>
                    <a:outerShdw blurRad="38100" dist="38100" dir="2700000" algn="tl">
                      <a:srgbClr val="C0C0C0"/>
                    </a:outerShdw>
                  </a:effectLst>
                  <a:latin typeface="Century" pitchFamily="18" charset="0"/>
                </a:rPr>
                <a:t>Pôles d’activités</a:t>
              </a:r>
            </a:p>
          </p:txBody>
        </p:sp>
      </p:grpSp>
      <p:sp>
        <p:nvSpPr>
          <p:cNvPr id="58374"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3200">
                <a:solidFill>
                  <a:srgbClr val="C00000"/>
                </a:solidFill>
                <a:latin typeface="Franklin Gothic Medium" pitchFamily="34" charset="0"/>
              </a:rPr>
              <a:t> </a:t>
            </a:r>
            <a:r>
              <a:rPr lang="fr-FR" sz="2400" i="1">
                <a:solidFill>
                  <a:srgbClr val="990000"/>
                </a:solidFill>
                <a:latin typeface="Times New Roman" pitchFamily="18" charset="0"/>
              </a:rPr>
              <a:t>Architecture de la certification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9947"/>
                                        </p:tgtEl>
                                        <p:attrNameLst>
                                          <p:attrName>style.visibility</p:attrName>
                                        </p:attrNameLst>
                                      </p:cBhvr>
                                      <p:to>
                                        <p:strVal val="visible"/>
                                      </p:to>
                                    </p:set>
                                    <p:anim calcmode="lin" valueType="num">
                                      <p:cBhvr additive="base">
                                        <p:cTn id="7" dur="1000" fill="hold"/>
                                        <p:tgtEl>
                                          <p:spTgt spid="39947"/>
                                        </p:tgtEl>
                                        <p:attrNameLst>
                                          <p:attrName>ppt_x</p:attrName>
                                        </p:attrNameLst>
                                      </p:cBhvr>
                                      <p:tavLst>
                                        <p:tav tm="0">
                                          <p:val>
                                            <p:strVal val="0-#ppt_w/2"/>
                                          </p:val>
                                        </p:tav>
                                        <p:tav tm="100000">
                                          <p:val>
                                            <p:strVal val="#ppt_x"/>
                                          </p:val>
                                        </p:tav>
                                      </p:tavLst>
                                    </p:anim>
                                    <p:anim calcmode="lin" valueType="num">
                                      <p:cBhvr additive="base">
                                        <p:cTn id="8" dur="1000" fill="hold"/>
                                        <p:tgtEl>
                                          <p:spTgt spid="3994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9944"/>
                                        </p:tgtEl>
                                        <p:attrNameLst>
                                          <p:attrName>style.visibility</p:attrName>
                                        </p:attrNameLst>
                                      </p:cBhvr>
                                      <p:to>
                                        <p:strVal val="visible"/>
                                      </p:to>
                                    </p:set>
                                    <p:anim calcmode="lin" valueType="num">
                                      <p:cBhvr additive="base">
                                        <p:cTn id="13" dur="1000" fill="hold"/>
                                        <p:tgtEl>
                                          <p:spTgt spid="39944"/>
                                        </p:tgtEl>
                                        <p:attrNameLst>
                                          <p:attrName>ppt_x</p:attrName>
                                        </p:attrNameLst>
                                      </p:cBhvr>
                                      <p:tavLst>
                                        <p:tav tm="0">
                                          <p:val>
                                            <p:strVal val="0-#ppt_w/2"/>
                                          </p:val>
                                        </p:tav>
                                        <p:tav tm="100000">
                                          <p:val>
                                            <p:strVal val="#ppt_x"/>
                                          </p:val>
                                        </p:tav>
                                      </p:tavLst>
                                    </p:anim>
                                    <p:anim calcmode="lin" valueType="num">
                                      <p:cBhvr additive="base">
                                        <p:cTn id="14" dur="1000" fill="hold"/>
                                        <p:tgtEl>
                                          <p:spTgt spid="3994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9941"/>
                                        </p:tgtEl>
                                        <p:attrNameLst>
                                          <p:attrName>style.visibility</p:attrName>
                                        </p:attrNameLst>
                                      </p:cBhvr>
                                      <p:to>
                                        <p:strVal val="visible"/>
                                      </p:to>
                                    </p:set>
                                    <p:anim calcmode="lin" valueType="num">
                                      <p:cBhvr additive="base">
                                        <p:cTn id="19" dur="1000" fill="hold"/>
                                        <p:tgtEl>
                                          <p:spTgt spid="39941"/>
                                        </p:tgtEl>
                                        <p:attrNameLst>
                                          <p:attrName>ppt_x</p:attrName>
                                        </p:attrNameLst>
                                      </p:cBhvr>
                                      <p:tavLst>
                                        <p:tav tm="0">
                                          <p:val>
                                            <p:strVal val="1+#ppt_w/2"/>
                                          </p:val>
                                        </p:tav>
                                        <p:tav tm="100000">
                                          <p:val>
                                            <p:strVal val="#ppt_x"/>
                                          </p:val>
                                        </p:tav>
                                      </p:tavLst>
                                    </p:anim>
                                    <p:anim calcmode="lin" valueType="num">
                                      <p:cBhvr additive="base">
                                        <p:cTn id="20" dur="1000" fill="hold"/>
                                        <p:tgtEl>
                                          <p:spTgt spid="399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7" name="Espace réservé du contenu 2"/>
          <p:cNvSpPr txBox="1">
            <a:spLocks/>
          </p:cNvSpPr>
          <p:nvPr/>
        </p:nvSpPr>
        <p:spPr bwMode="auto">
          <a:xfrm>
            <a:off x="395288" y="1268413"/>
            <a:ext cx="8229600" cy="43180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i="1">
                <a:solidFill>
                  <a:srgbClr val="F50B0B"/>
                </a:solidFill>
              </a:rPr>
              <a:t>Du RAP au RC…La cohérence certificative</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C954F559-078A-46BA-8F12-9D8A310642D5}" type="slidenum">
              <a:rPr lang="fr-FR" sz="1400">
                <a:solidFill>
                  <a:schemeClr val="tx2"/>
                </a:solidFill>
                <a:latin typeface="+mn-lt"/>
              </a:rPr>
              <a:pPr algn="r" fontAlgn="auto">
                <a:spcBef>
                  <a:spcPts val="0"/>
                </a:spcBef>
                <a:spcAft>
                  <a:spcPts val="0"/>
                </a:spcAft>
                <a:defRPr/>
              </a:pPr>
              <a:t>31</a:t>
            </a:fld>
            <a:endParaRPr lang="fr-FR" sz="1400" dirty="0">
              <a:solidFill>
                <a:schemeClr val="tx2"/>
              </a:solidFill>
              <a:latin typeface="+mn-lt"/>
            </a:endParaRPr>
          </a:p>
        </p:txBody>
      </p:sp>
      <p:grpSp>
        <p:nvGrpSpPr>
          <p:cNvPr id="41989" name="Group 5"/>
          <p:cNvGrpSpPr>
            <a:grpSpLocks/>
          </p:cNvGrpSpPr>
          <p:nvPr/>
        </p:nvGrpSpPr>
        <p:grpSpPr bwMode="auto">
          <a:xfrm>
            <a:off x="252413" y="1916113"/>
            <a:ext cx="2808287" cy="3743325"/>
            <a:chOff x="295" y="1344"/>
            <a:chExt cx="1769" cy="2358"/>
          </a:xfrm>
        </p:grpSpPr>
        <p:sp>
          <p:nvSpPr>
            <p:cNvPr id="60440" name="AutoShape 6"/>
            <p:cNvSpPr>
              <a:spLocks noChangeArrowheads="1"/>
            </p:cNvSpPr>
            <p:nvPr/>
          </p:nvSpPr>
          <p:spPr bwMode="auto">
            <a:xfrm>
              <a:off x="295" y="1344"/>
              <a:ext cx="1769" cy="589"/>
            </a:xfrm>
            <a:prstGeom prst="rightArrowCallout">
              <a:avLst>
                <a:gd name="adj1" fmla="val 25000"/>
                <a:gd name="adj2" fmla="val 25000"/>
                <a:gd name="adj3" fmla="val 50057"/>
                <a:gd name="adj4" fmla="val 66667"/>
              </a:avLst>
            </a:prstGeom>
            <a:solidFill>
              <a:schemeClr val="accent1"/>
            </a:solidFill>
            <a:ln w="9525">
              <a:noFill/>
              <a:miter lim="800000"/>
              <a:headEnd/>
              <a:tailEnd/>
            </a:ln>
          </p:spPr>
          <p:txBody>
            <a:bodyPr wrap="none" anchor="ctr"/>
            <a:lstStyle/>
            <a:p>
              <a:pPr algn="ctr"/>
              <a:r>
                <a:rPr lang="fr-FR" b="1">
                  <a:solidFill>
                    <a:schemeClr val="bg1"/>
                  </a:solidFill>
                  <a:latin typeface="Century" pitchFamily="18" charset="0"/>
                </a:rPr>
                <a:t>Pôle 1</a:t>
              </a:r>
            </a:p>
            <a:p>
              <a:pPr algn="ctr"/>
              <a:r>
                <a:rPr lang="fr-FR" sz="1400">
                  <a:solidFill>
                    <a:schemeClr val="bg1"/>
                  </a:solidFill>
                  <a:latin typeface="Century" pitchFamily="18" charset="0"/>
                </a:rPr>
                <a:t>Gest. adm. des </a:t>
              </a:r>
            </a:p>
            <a:p>
              <a:pPr algn="ctr"/>
              <a:r>
                <a:rPr lang="fr-FR" sz="1400">
                  <a:solidFill>
                    <a:schemeClr val="bg1"/>
                  </a:solidFill>
                  <a:latin typeface="Century" pitchFamily="18" charset="0"/>
                </a:rPr>
                <a:t>relations externes</a:t>
              </a:r>
            </a:p>
          </p:txBody>
        </p:sp>
        <p:sp>
          <p:nvSpPr>
            <p:cNvPr id="60441" name="AutoShape 7"/>
            <p:cNvSpPr>
              <a:spLocks noChangeArrowheads="1"/>
            </p:cNvSpPr>
            <p:nvPr/>
          </p:nvSpPr>
          <p:spPr bwMode="auto">
            <a:xfrm>
              <a:off x="295" y="1933"/>
              <a:ext cx="1769" cy="589"/>
            </a:xfrm>
            <a:prstGeom prst="rightArrowCallout">
              <a:avLst>
                <a:gd name="adj1" fmla="val 25000"/>
                <a:gd name="adj2" fmla="val 25000"/>
                <a:gd name="adj3" fmla="val 50057"/>
                <a:gd name="adj4" fmla="val 66667"/>
              </a:avLst>
            </a:prstGeom>
            <a:solidFill>
              <a:schemeClr val="accent1"/>
            </a:solidFill>
            <a:ln w="9525">
              <a:noFill/>
              <a:miter lim="800000"/>
              <a:headEnd/>
              <a:tailEnd/>
            </a:ln>
          </p:spPr>
          <p:txBody>
            <a:bodyPr wrap="none" anchor="ctr"/>
            <a:lstStyle/>
            <a:p>
              <a:pPr algn="ctr"/>
              <a:r>
                <a:rPr lang="fr-FR" b="1">
                  <a:solidFill>
                    <a:schemeClr val="bg1"/>
                  </a:solidFill>
                  <a:latin typeface="Century" pitchFamily="18" charset="0"/>
                </a:rPr>
                <a:t>Pôle 2</a:t>
              </a:r>
            </a:p>
            <a:p>
              <a:pPr algn="ctr"/>
              <a:r>
                <a:rPr lang="fr-FR" sz="1400">
                  <a:solidFill>
                    <a:schemeClr val="bg1"/>
                  </a:solidFill>
                  <a:latin typeface="Century" pitchFamily="18" charset="0"/>
                </a:rPr>
                <a:t>Gest. adm. des </a:t>
              </a:r>
            </a:p>
            <a:p>
              <a:pPr algn="ctr"/>
              <a:r>
                <a:rPr lang="fr-FR" sz="1400">
                  <a:solidFill>
                    <a:schemeClr val="bg1"/>
                  </a:solidFill>
                  <a:latin typeface="Century" pitchFamily="18" charset="0"/>
                </a:rPr>
                <a:t>relations avec le pers.</a:t>
              </a:r>
            </a:p>
          </p:txBody>
        </p:sp>
        <p:sp>
          <p:nvSpPr>
            <p:cNvPr id="60442" name="AutoShape 8"/>
            <p:cNvSpPr>
              <a:spLocks noChangeArrowheads="1"/>
            </p:cNvSpPr>
            <p:nvPr/>
          </p:nvSpPr>
          <p:spPr bwMode="auto">
            <a:xfrm>
              <a:off x="295" y="2523"/>
              <a:ext cx="1769" cy="589"/>
            </a:xfrm>
            <a:prstGeom prst="rightArrowCallout">
              <a:avLst>
                <a:gd name="adj1" fmla="val 25000"/>
                <a:gd name="adj2" fmla="val 25000"/>
                <a:gd name="adj3" fmla="val 50057"/>
                <a:gd name="adj4" fmla="val 66667"/>
              </a:avLst>
            </a:prstGeom>
            <a:solidFill>
              <a:schemeClr val="accent1"/>
            </a:solidFill>
            <a:ln w="9525">
              <a:noFill/>
              <a:miter lim="800000"/>
              <a:headEnd/>
              <a:tailEnd/>
            </a:ln>
          </p:spPr>
          <p:txBody>
            <a:bodyPr wrap="none" anchor="ctr"/>
            <a:lstStyle/>
            <a:p>
              <a:pPr algn="ctr"/>
              <a:r>
                <a:rPr lang="fr-FR" b="1">
                  <a:solidFill>
                    <a:schemeClr val="bg1"/>
                  </a:solidFill>
                  <a:latin typeface="Century" pitchFamily="18" charset="0"/>
                </a:rPr>
                <a:t>Pôle 3</a:t>
              </a:r>
            </a:p>
            <a:p>
              <a:pPr algn="ctr"/>
              <a:r>
                <a:rPr lang="fr-FR" sz="1400">
                  <a:solidFill>
                    <a:schemeClr val="bg1"/>
                  </a:solidFill>
                  <a:latin typeface="Century" pitchFamily="18" charset="0"/>
                </a:rPr>
                <a:t>Gest. adm. </a:t>
              </a:r>
            </a:p>
            <a:p>
              <a:pPr algn="ctr"/>
              <a:r>
                <a:rPr lang="fr-FR" sz="1400">
                  <a:solidFill>
                    <a:schemeClr val="bg1"/>
                  </a:solidFill>
                  <a:latin typeface="Century" pitchFamily="18" charset="0"/>
                </a:rPr>
                <a:t>interne</a:t>
              </a:r>
            </a:p>
          </p:txBody>
        </p:sp>
        <p:sp>
          <p:nvSpPr>
            <p:cNvPr id="60443" name="AutoShape 9"/>
            <p:cNvSpPr>
              <a:spLocks noChangeArrowheads="1"/>
            </p:cNvSpPr>
            <p:nvPr/>
          </p:nvSpPr>
          <p:spPr bwMode="auto">
            <a:xfrm>
              <a:off x="295" y="3113"/>
              <a:ext cx="1769" cy="589"/>
            </a:xfrm>
            <a:prstGeom prst="rightArrowCallout">
              <a:avLst>
                <a:gd name="adj1" fmla="val 25000"/>
                <a:gd name="adj2" fmla="val 25000"/>
                <a:gd name="adj3" fmla="val 50057"/>
                <a:gd name="adj4" fmla="val 66667"/>
              </a:avLst>
            </a:prstGeom>
            <a:solidFill>
              <a:schemeClr val="accent1"/>
            </a:solidFill>
            <a:ln w="9525">
              <a:noFill/>
              <a:miter lim="800000"/>
              <a:headEnd/>
              <a:tailEnd/>
            </a:ln>
          </p:spPr>
          <p:txBody>
            <a:bodyPr wrap="none" anchor="ctr"/>
            <a:lstStyle/>
            <a:p>
              <a:pPr algn="ctr"/>
              <a:r>
                <a:rPr lang="fr-FR" b="1">
                  <a:solidFill>
                    <a:schemeClr val="bg1"/>
                  </a:solidFill>
                  <a:latin typeface="Century" pitchFamily="18" charset="0"/>
                </a:rPr>
                <a:t>Pôle 4</a:t>
              </a:r>
            </a:p>
            <a:p>
              <a:pPr algn="ctr"/>
              <a:r>
                <a:rPr lang="fr-FR" sz="1400">
                  <a:solidFill>
                    <a:schemeClr val="bg1"/>
                  </a:solidFill>
                  <a:latin typeface="Century" pitchFamily="18" charset="0"/>
                </a:rPr>
                <a:t>Gest. adm.</a:t>
              </a:r>
            </a:p>
            <a:p>
              <a:pPr algn="ctr"/>
              <a:r>
                <a:rPr lang="fr-FR" sz="1400">
                  <a:solidFill>
                    <a:schemeClr val="bg1"/>
                  </a:solidFill>
                  <a:latin typeface="Century" pitchFamily="18" charset="0"/>
                </a:rPr>
                <a:t>des projets</a:t>
              </a:r>
            </a:p>
          </p:txBody>
        </p:sp>
      </p:grpSp>
      <p:grpSp>
        <p:nvGrpSpPr>
          <p:cNvPr id="41994" name="Group 10"/>
          <p:cNvGrpSpPr>
            <a:grpSpLocks/>
          </p:cNvGrpSpPr>
          <p:nvPr/>
        </p:nvGrpSpPr>
        <p:grpSpPr bwMode="auto">
          <a:xfrm>
            <a:off x="2124075" y="1916113"/>
            <a:ext cx="2519363" cy="3743325"/>
            <a:chOff x="1474" y="1344"/>
            <a:chExt cx="1587" cy="2358"/>
          </a:xfrm>
        </p:grpSpPr>
        <p:sp>
          <p:nvSpPr>
            <p:cNvPr id="60437" name="AutoShape 11"/>
            <p:cNvSpPr>
              <a:spLocks noChangeArrowheads="1"/>
            </p:cNvSpPr>
            <p:nvPr/>
          </p:nvSpPr>
          <p:spPr bwMode="auto">
            <a:xfrm>
              <a:off x="1474" y="1344"/>
              <a:ext cx="1587" cy="589"/>
            </a:xfrm>
            <a:prstGeom prst="rightArrowCallout">
              <a:avLst>
                <a:gd name="adj1" fmla="val 25000"/>
                <a:gd name="adj2" fmla="val 25000"/>
                <a:gd name="adj3" fmla="val 44907"/>
                <a:gd name="adj4" fmla="val 66667"/>
              </a:avLst>
            </a:prstGeom>
            <a:solidFill>
              <a:schemeClr val="accent1">
                <a:alpha val="61176"/>
              </a:schemeClr>
            </a:solidFill>
            <a:ln w="9525">
              <a:noFill/>
              <a:miter lim="800000"/>
              <a:headEnd/>
              <a:tailEnd/>
            </a:ln>
          </p:spPr>
          <p:txBody>
            <a:bodyPr wrap="none" anchor="ctr"/>
            <a:lstStyle/>
            <a:p>
              <a:r>
                <a:rPr lang="fr-FR" b="1">
                  <a:solidFill>
                    <a:srgbClr val="FFFF00"/>
                  </a:solidFill>
                  <a:latin typeface="Century" pitchFamily="18" charset="0"/>
                </a:rPr>
                <a:t>	U3</a:t>
              </a:r>
            </a:p>
          </p:txBody>
        </p:sp>
        <p:sp>
          <p:nvSpPr>
            <p:cNvPr id="60438" name="AutoShape 12"/>
            <p:cNvSpPr>
              <a:spLocks noChangeArrowheads="1"/>
            </p:cNvSpPr>
            <p:nvPr/>
          </p:nvSpPr>
          <p:spPr bwMode="auto">
            <a:xfrm>
              <a:off x="1474" y="2523"/>
              <a:ext cx="1587" cy="589"/>
            </a:xfrm>
            <a:prstGeom prst="rightArrowCallout">
              <a:avLst>
                <a:gd name="adj1" fmla="val 25000"/>
                <a:gd name="adj2" fmla="val 25000"/>
                <a:gd name="adj3" fmla="val 44907"/>
                <a:gd name="adj4" fmla="val 66667"/>
              </a:avLst>
            </a:prstGeom>
            <a:solidFill>
              <a:schemeClr val="accent1">
                <a:alpha val="61176"/>
              </a:schemeClr>
            </a:solidFill>
            <a:ln w="9525">
              <a:noFill/>
              <a:miter lim="800000"/>
              <a:headEnd/>
              <a:tailEnd/>
            </a:ln>
          </p:spPr>
          <p:txBody>
            <a:bodyPr wrap="none" anchor="ctr"/>
            <a:lstStyle/>
            <a:p>
              <a:r>
                <a:rPr lang="fr-FR" b="1">
                  <a:solidFill>
                    <a:srgbClr val="FFFF00"/>
                  </a:solidFill>
                  <a:latin typeface="Century" pitchFamily="18" charset="0"/>
                </a:rPr>
                <a:t>	U3</a:t>
              </a:r>
            </a:p>
          </p:txBody>
        </p:sp>
        <p:sp>
          <p:nvSpPr>
            <p:cNvPr id="60439" name="AutoShape 13"/>
            <p:cNvSpPr>
              <a:spLocks noChangeArrowheads="1"/>
            </p:cNvSpPr>
            <p:nvPr/>
          </p:nvSpPr>
          <p:spPr bwMode="auto">
            <a:xfrm>
              <a:off x="1474" y="3113"/>
              <a:ext cx="1587" cy="589"/>
            </a:xfrm>
            <a:prstGeom prst="rightArrowCallout">
              <a:avLst>
                <a:gd name="adj1" fmla="val 25000"/>
                <a:gd name="adj2" fmla="val 25000"/>
                <a:gd name="adj3" fmla="val 44907"/>
                <a:gd name="adj4" fmla="val 66667"/>
              </a:avLst>
            </a:prstGeom>
            <a:solidFill>
              <a:schemeClr val="accent1">
                <a:alpha val="61176"/>
              </a:schemeClr>
            </a:solidFill>
            <a:ln w="9525">
              <a:noFill/>
              <a:miter lim="800000"/>
              <a:headEnd/>
              <a:tailEnd/>
            </a:ln>
          </p:spPr>
          <p:txBody>
            <a:bodyPr wrap="none" anchor="ctr"/>
            <a:lstStyle/>
            <a:p>
              <a:r>
                <a:rPr lang="fr-FR" b="1">
                  <a:solidFill>
                    <a:srgbClr val="FFFF00"/>
                  </a:solidFill>
                  <a:latin typeface="Century" pitchFamily="18" charset="0"/>
                </a:rPr>
                <a:t>	U3</a:t>
              </a:r>
            </a:p>
          </p:txBody>
        </p:sp>
      </p:grpSp>
      <p:grpSp>
        <p:nvGrpSpPr>
          <p:cNvPr id="41998" name="Group 14"/>
          <p:cNvGrpSpPr>
            <a:grpSpLocks/>
          </p:cNvGrpSpPr>
          <p:nvPr/>
        </p:nvGrpSpPr>
        <p:grpSpPr bwMode="auto">
          <a:xfrm>
            <a:off x="2052638" y="2851150"/>
            <a:ext cx="4248150" cy="935038"/>
            <a:chOff x="3651" y="754"/>
            <a:chExt cx="2676" cy="589"/>
          </a:xfrm>
        </p:grpSpPr>
        <p:sp>
          <p:nvSpPr>
            <p:cNvPr id="60435" name="AutoShape 15"/>
            <p:cNvSpPr>
              <a:spLocks noChangeArrowheads="1"/>
            </p:cNvSpPr>
            <p:nvPr/>
          </p:nvSpPr>
          <p:spPr bwMode="auto">
            <a:xfrm>
              <a:off x="4740" y="754"/>
              <a:ext cx="1587" cy="589"/>
            </a:xfrm>
            <a:prstGeom prst="rightArrowCallout">
              <a:avLst>
                <a:gd name="adj1" fmla="val 25000"/>
                <a:gd name="adj2" fmla="val 25000"/>
                <a:gd name="adj3" fmla="val 44907"/>
                <a:gd name="adj4" fmla="val 66667"/>
              </a:avLst>
            </a:prstGeom>
            <a:solidFill>
              <a:schemeClr val="accent1">
                <a:alpha val="30196"/>
              </a:schemeClr>
            </a:solidFill>
            <a:ln w="9525">
              <a:noFill/>
              <a:miter lim="800000"/>
              <a:headEnd/>
              <a:tailEnd/>
            </a:ln>
          </p:spPr>
          <p:txBody>
            <a:bodyPr wrap="none" anchor="ctr"/>
            <a:lstStyle/>
            <a:p>
              <a:r>
                <a:rPr lang="fr-FR" b="1">
                  <a:solidFill>
                    <a:srgbClr val="0033CC"/>
                  </a:solidFill>
                  <a:latin typeface="Century" pitchFamily="18" charset="0"/>
                </a:rPr>
                <a:t>U2</a:t>
              </a:r>
            </a:p>
          </p:txBody>
        </p:sp>
        <p:sp>
          <p:nvSpPr>
            <p:cNvPr id="60436" name="Rectangle 16"/>
            <p:cNvSpPr>
              <a:spLocks noChangeArrowheads="1"/>
            </p:cNvSpPr>
            <p:nvPr/>
          </p:nvSpPr>
          <p:spPr bwMode="auto">
            <a:xfrm>
              <a:off x="3651" y="754"/>
              <a:ext cx="1089" cy="589"/>
            </a:xfrm>
            <a:prstGeom prst="rect">
              <a:avLst/>
            </a:prstGeom>
            <a:solidFill>
              <a:schemeClr val="accent1">
                <a:alpha val="30196"/>
              </a:schemeClr>
            </a:solidFill>
            <a:ln w="9525">
              <a:noFill/>
              <a:miter lim="800000"/>
              <a:headEnd/>
              <a:tailEnd/>
            </a:ln>
          </p:spPr>
          <p:txBody>
            <a:bodyPr wrap="none" anchor="ctr"/>
            <a:lstStyle/>
            <a:p>
              <a:pPr algn="r"/>
              <a:r>
                <a:rPr lang="fr-FR" b="1">
                  <a:solidFill>
                    <a:srgbClr val="CC0000"/>
                  </a:solidFill>
                  <a:latin typeface="Century" pitchFamily="18" charset="0"/>
                </a:rPr>
                <a:t>	</a:t>
              </a:r>
            </a:p>
          </p:txBody>
        </p:sp>
      </p:grpSp>
      <p:grpSp>
        <p:nvGrpSpPr>
          <p:cNvPr id="42001" name="Group 17"/>
          <p:cNvGrpSpPr>
            <a:grpSpLocks/>
          </p:cNvGrpSpPr>
          <p:nvPr/>
        </p:nvGrpSpPr>
        <p:grpSpPr bwMode="auto">
          <a:xfrm>
            <a:off x="3779838" y="1916113"/>
            <a:ext cx="2519362" cy="3743325"/>
            <a:chOff x="2517" y="1344"/>
            <a:chExt cx="1587" cy="2358"/>
          </a:xfrm>
        </p:grpSpPr>
        <p:sp>
          <p:nvSpPr>
            <p:cNvPr id="60432" name="AutoShape 18"/>
            <p:cNvSpPr>
              <a:spLocks noChangeArrowheads="1"/>
            </p:cNvSpPr>
            <p:nvPr/>
          </p:nvSpPr>
          <p:spPr bwMode="auto">
            <a:xfrm>
              <a:off x="2517" y="1344"/>
              <a:ext cx="1587" cy="589"/>
            </a:xfrm>
            <a:prstGeom prst="rightArrowCallout">
              <a:avLst>
                <a:gd name="adj1" fmla="val 25000"/>
                <a:gd name="adj2" fmla="val 25000"/>
                <a:gd name="adj3" fmla="val 44907"/>
                <a:gd name="adj4" fmla="val 66667"/>
              </a:avLst>
            </a:prstGeom>
            <a:solidFill>
              <a:schemeClr val="bg1">
                <a:alpha val="61176"/>
              </a:schemeClr>
            </a:solidFill>
            <a:ln w="9525">
              <a:noFill/>
              <a:miter lim="800000"/>
              <a:headEnd/>
              <a:tailEnd/>
            </a:ln>
          </p:spPr>
          <p:txBody>
            <a:bodyPr wrap="none" anchor="ctr"/>
            <a:lstStyle/>
            <a:p>
              <a:pPr algn="ctr"/>
              <a:r>
                <a:rPr lang="fr-FR">
                  <a:solidFill>
                    <a:srgbClr val="FFFF00"/>
                  </a:solidFill>
                  <a:latin typeface="Century" pitchFamily="18" charset="0"/>
                </a:rPr>
                <a:t>   	</a:t>
              </a:r>
              <a:r>
                <a:rPr lang="fr-FR" b="1">
                  <a:solidFill>
                    <a:schemeClr val="accent1"/>
                  </a:solidFill>
                  <a:latin typeface="Century" pitchFamily="18" charset="0"/>
                </a:rPr>
                <a:t>U31</a:t>
              </a:r>
            </a:p>
          </p:txBody>
        </p:sp>
        <p:sp>
          <p:nvSpPr>
            <p:cNvPr id="60433" name="AutoShape 19"/>
            <p:cNvSpPr>
              <a:spLocks noChangeArrowheads="1"/>
            </p:cNvSpPr>
            <p:nvPr/>
          </p:nvSpPr>
          <p:spPr bwMode="auto">
            <a:xfrm>
              <a:off x="2517" y="2523"/>
              <a:ext cx="1587" cy="589"/>
            </a:xfrm>
            <a:prstGeom prst="rightArrowCallout">
              <a:avLst>
                <a:gd name="adj1" fmla="val 25000"/>
                <a:gd name="adj2" fmla="val 25000"/>
                <a:gd name="adj3" fmla="val 44907"/>
                <a:gd name="adj4" fmla="val 66667"/>
              </a:avLst>
            </a:prstGeom>
            <a:solidFill>
              <a:schemeClr val="bg1">
                <a:alpha val="61176"/>
              </a:schemeClr>
            </a:solidFill>
            <a:ln w="9525">
              <a:noFill/>
              <a:miter lim="800000"/>
              <a:headEnd/>
              <a:tailEnd/>
            </a:ln>
          </p:spPr>
          <p:txBody>
            <a:bodyPr wrap="none" anchor="ctr"/>
            <a:lstStyle/>
            <a:p>
              <a:pPr algn="ctr"/>
              <a:r>
                <a:rPr lang="fr-FR">
                  <a:solidFill>
                    <a:srgbClr val="FFFF00"/>
                  </a:solidFill>
                  <a:latin typeface="Century" pitchFamily="18" charset="0"/>
                </a:rPr>
                <a:t>   	</a:t>
              </a:r>
              <a:r>
                <a:rPr lang="fr-FR" b="1">
                  <a:solidFill>
                    <a:schemeClr val="accent1"/>
                  </a:solidFill>
                  <a:latin typeface="Century" pitchFamily="18" charset="0"/>
                </a:rPr>
                <a:t>U32</a:t>
              </a:r>
            </a:p>
          </p:txBody>
        </p:sp>
        <p:sp>
          <p:nvSpPr>
            <p:cNvPr id="60434" name="AutoShape 20"/>
            <p:cNvSpPr>
              <a:spLocks noChangeArrowheads="1"/>
            </p:cNvSpPr>
            <p:nvPr/>
          </p:nvSpPr>
          <p:spPr bwMode="auto">
            <a:xfrm>
              <a:off x="2517" y="3113"/>
              <a:ext cx="1587" cy="589"/>
            </a:xfrm>
            <a:prstGeom prst="rightArrowCallout">
              <a:avLst>
                <a:gd name="adj1" fmla="val 25000"/>
                <a:gd name="adj2" fmla="val 25000"/>
                <a:gd name="adj3" fmla="val 44907"/>
                <a:gd name="adj4" fmla="val 66667"/>
              </a:avLst>
            </a:prstGeom>
            <a:solidFill>
              <a:schemeClr val="bg1">
                <a:alpha val="61176"/>
              </a:schemeClr>
            </a:solidFill>
            <a:ln w="9525">
              <a:noFill/>
              <a:miter lim="800000"/>
              <a:headEnd/>
              <a:tailEnd/>
            </a:ln>
          </p:spPr>
          <p:txBody>
            <a:bodyPr wrap="none" anchor="ctr"/>
            <a:lstStyle/>
            <a:p>
              <a:pPr algn="ctr"/>
              <a:r>
                <a:rPr lang="fr-FR">
                  <a:solidFill>
                    <a:srgbClr val="FFFF00"/>
                  </a:solidFill>
                  <a:latin typeface="Century" pitchFamily="18" charset="0"/>
                </a:rPr>
                <a:t>   	</a:t>
              </a:r>
              <a:r>
                <a:rPr lang="fr-FR" b="1">
                  <a:solidFill>
                    <a:schemeClr val="accent1"/>
                  </a:solidFill>
                  <a:latin typeface="Century" pitchFamily="18" charset="0"/>
                </a:rPr>
                <a:t>U33</a:t>
              </a:r>
            </a:p>
          </p:txBody>
        </p:sp>
      </p:grpSp>
      <p:grpSp>
        <p:nvGrpSpPr>
          <p:cNvPr id="42005" name="Group 21"/>
          <p:cNvGrpSpPr>
            <a:grpSpLocks/>
          </p:cNvGrpSpPr>
          <p:nvPr/>
        </p:nvGrpSpPr>
        <p:grpSpPr bwMode="auto">
          <a:xfrm>
            <a:off x="5435600" y="1916113"/>
            <a:ext cx="1728788" cy="3743325"/>
            <a:chOff x="3424" y="1207"/>
            <a:chExt cx="1089" cy="2358"/>
          </a:xfrm>
        </p:grpSpPr>
        <p:sp>
          <p:nvSpPr>
            <p:cNvPr id="60429" name="Rectangle 22"/>
            <p:cNvSpPr>
              <a:spLocks noChangeArrowheads="1"/>
            </p:cNvSpPr>
            <p:nvPr/>
          </p:nvSpPr>
          <p:spPr bwMode="auto">
            <a:xfrm>
              <a:off x="3424" y="1207"/>
              <a:ext cx="1089" cy="589"/>
            </a:xfrm>
            <a:prstGeom prst="rect">
              <a:avLst/>
            </a:prstGeom>
            <a:solidFill>
              <a:srgbClr val="FFFF00">
                <a:alpha val="50980"/>
              </a:srgbClr>
            </a:solidFill>
            <a:ln w="9525">
              <a:noFill/>
              <a:miter lim="800000"/>
              <a:headEnd/>
              <a:tailEnd/>
            </a:ln>
          </p:spPr>
          <p:txBody>
            <a:bodyPr wrap="none" anchor="ctr"/>
            <a:lstStyle/>
            <a:p>
              <a:pPr algn="r"/>
              <a:r>
                <a:rPr lang="fr-FR" sz="1600" b="1">
                  <a:solidFill>
                    <a:srgbClr val="0000FF"/>
                  </a:solidFill>
                  <a:latin typeface="Century" pitchFamily="18" charset="0"/>
                </a:rPr>
                <a:t>E31</a:t>
              </a:r>
            </a:p>
            <a:p>
              <a:pPr algn="r"/>
              <a:r>
                <a:rPr lang="fr-FR" sz="1400">
                  <a:solidFill>
                    <a:srgbClr val="0000FF"/>
                  </a:solidFill>
                  <a:latin typeface="Century" pitchFamily="18" charset="0"/>
                </a:rPr>
                <a:t>Gest. adm. des </a:t>
              </a:r>
            </a:p>
            <a:p>
              <a:pPr algn="r"/>
              <a:r>
                <a:rPr lang="fr-FR" sz="1400">
                  <a:solidFill>
                    <a:srgbClr val="0000FF"/>
                  </a:solidFill>
                  <a:latin typeface="Century" pitchFamily="18" charset="0"/>
                </a:rPr>
                <a:t>relations externes</a:t>
              </a:r>
            </a:p>
          </p:txBody>
        </p:sp>
        <p:sp>
          <p:nvSpPr>
            <p:cNvPr id="60430" name="Rectangle 23"/>
            <p:cNvSpPr>
              <a:spLocks noChangeArrowheads="1"/>
            </p:cNvSpPr>
            <p:nvPr/>
          </p:nvSpPr>
          <p:spPr bwMode="auto">
            <a:xfrm>
              <a:off x="3424" y="2387"/>
              <a:ext cx="1089" cy="589"/>
            </a:xfrm>
            <a:prstGeom prst="rect">
              <a:avLst/>
            </a:prstGeom>
            <a:solidFill>
              <a:srgbClr val="FFFF00">
                <a:alpha val="50980"/>
              </a:srgbClr>
            </a:solidFill>
            <a:ln w="9525" algn="ctr">
              <a:noFill/>
              <a:miter lim="800000"/>
              <a:headEnd/>
              <a:tailEnd/>
            </a:ln>
          </p:spPr>
          <p:txBody>
            <a:bodyPr wrap="none" anchor="ctr"/>
            <a:lstStyle/>
            <a:p>
              <a:pPr algn="r"/>
              <a:r>
                <a:rPr lang="fr-FR" sz="1600" b="1">
                  <a:solidFill>
                    <a:srgbClr val="0000FF"/>
                  </a:solidFill>
                  <a:latin typeface="Century" pitchFamily="18" charset="0"/>
                </a:rPr>
                <a:t>E32</a:t>
              </a:r>
            </a:p>
            <a:p>
              <a:pPr algn="r"/>
              <a:r>
                <a:rPr lang="fr-FR" sz="1400">
                  <a:solidFill>
                    <a:srgbClr val="0000FF"/>
                  </a:solidFill>
                  <a:latin typeface="Century" pitchFamily="18" charset="0"/>
                </a:rPr>
                <a:t>Gest. adm.</a:t>
              </a:r>
            </a:p>
            <a:p>
              <a:pPr algn="r"/>
              <a:r>
                <a:rPr lang="fr-FR" sz="1400">
                  <a:solidFill>
                    <a:srgbClr val="0000FF"/>
                  </a:solidFill>
                  <a:latin typeface="Century" pitchFamily="18" charset="0"/>
                </a:rPr>
                <a:t>interne</a:t>
              </a:r>
            </a:p>
          </p:txBody>
        </p:sp>
        <p:sp>
          <p:nvSpPr>
            <p:cNvPr id="60431" name="Rectangle 24"/>
            <p:cNvSpPr>
              <a:spLocks noChangeArrowheads="1"/>
            </p:cNvSpPr>
            <p:nvPr/>
          </p:nvSpPr>
          <p:spPr bwMode="auto">
            <a:xfrm>
              <a:off x="3424" y="2976"/>
              <a:ext cx="1089" cy="589"/>
            </a:xfrm>
            <a:prstGeom prst="rect">
              <a:avLst/>
            </a:prstGeom>
            <a:solidFill>
              <a:srgbClr val="FFFF00">
                <a:alpha val="50980"/>
              </a:srgbClr>
            </a:solidFill>
            <a:ln w="9525" algn="ctr">
              <a:noFill/>
              <a:miter lim="800000"/>
              <a:headEnd/>
              <a:tailEnd/>
            </a:ln>
          </p:spPr>
          <p:txBody>
            <a:bodyPr wrap="none" anchor="ctr"/>
            <a:lstStyle/>
            <a:p>
              <a:pPr algn="r"/>
              <a:r>
                <a:rPr lang="fr-FR" sz="1600" b="1">
                  <a:solidFill>
                    <a:srgbClr val="0000FF"/>
                  </a:solidFill>
                  <a:latin typeface="Century" pitchFamily="18" charset="0"/>
                </a:rPr>
                <a:t>E33</a:t>
              </a:r>
            </a:p>
            <a:p>
              <a:pPr algn="r"/>
              <a:r>
                <a:rPr lang="fr-FR" sz="1400">
                  <a:solidFill>
                    <a:srgbClr val="0000FF"/>
                  </a:solidFill>
                  <a:latin typeface="Century" pitchFamily="18" charset="0"/>
                </a:rPr>
                <a:t>Gest. adm.</a:t>
              </a:r>
            </a:p>
            <a:p>
              <a:pPr algn="r"/>
              <a:r>
                <a:rPr lang="fr-FR" sz="1400">
                  <a:solidFill>
                    <a:srgbClr val="0000FF"/>
                  </a:solidFill>
                  <a:latin typeface="Century" pitchFamily="18" charset="0"/>
                </a:rPr>
                <a:t>des projets</a:t>
              </a:r>
            </a:p>
          </p:txBody>
        </p:sp>
      </p:grpSp>
      <p:sp>
        <p:nvSpPr>
          <p:cNvPr id="42009" name="Rectangle 25"/>
          <p:cNvSpPr>
            <a:spLocks noChangeArrowheads="1"/>
          </p:cNvSpPr>
          <p:nvPr/>
        </p:nvSpPr>
        <p:spPr bwMode="auto">
          <a:xfrm>
            <a:off x="5435600" y="2852738"/>
            <a:ext cx="3384550" cy="935037"/>
          </a:xfrm>
          <a:prstGeom prst="rect">
            <a:avLst/>
          </a:prstGeom>
          <a:solidFill>
            <a:srgbClr val="993366">
              <a:alpha val="14117"/>
            </a:srgbClr>
          </a:solidFill>
          <a:ln w="9525">
            <a:noFill/>
            <a:miter lim="800000"/>
            <a:headEnd/>
            <a:tailEnd/>
          </a:ln>
        </p:spPr>
        <p:txBody>
          <a:bodyPr wrap="none" anchor="ctr"/>
          <a:lstStyle/>
          <a:p>
            <a:pPr algn="ctr"/>
            <a:r>
              <a:rPr lang="fr-FR" b="1">
                <a:solidFill>
                  <a:srgbClr val="CC3300"/>
                </a:solidFill>
                <a:latin typeface="Century" pitchFamily="18" charset="0"/>
              </a:rPr>
              <a:t>		</a:t>
            </a:r>
            <a:r>
              <a:rPr lang="fr-FR" b="1">
                <a:solidFill>
                  <a:srgbClr val="0000FF"/>
                </a:solidFill>
                <a:latin typeface="Century" pitchFamily="18" charset="0"/>
              </a:rPr>
              <a:t>E2</a:t>
            </a:r>
          </a:p>
          <a:p>
            <a:pPr algn="ctr"/>
            <a:r>
              <a:rPr lang="fr-FR" sz="1400">
                <a:solidFill>
                  <a:srgbClr val="0000FF"/>
                </a:solidFill>
                <a:latin typeface="Century" pitchFamily="18" charset="0"/>
              </a:rPr>
              <a:t>		</a:t>
            </a:r>
            <a:r>
              <a:rPr lang="fr-FR" sz="1600" b="1">
                <a:solidFill>
                  <a:srgbClr val="0000FF"/>
                </a:solidFill>
                <a:latin typeface="Century" pitchFamily="18" charset="0"/>
              </a:rPr>
              <a:t>Gest. adm. des </a:t>
            </a:r>
          </a:p>
          <a:p>
            <a:pPr algn="ctr"/>
            <a:r>
              <a:rPr lang="fr-FR" sz="1600" b="1">
                <a:solidFill>
                  <a:srgbClr val="0000FF"/>
                </a:solidFill>
                <a:latin typeface="Century" pitchFamily="18" charset="0"/>
              </a:rPr>
              <a:t>	     relations avec le pers.</a:t>
            </a:r>
          </a:p>
        </p:txBody>
      </p:sp>
      <p:grpSp>
        <p:nvGrpSpPr>
          <p:cNvPr id="42010" name="Group 26"/>
          <p:cNvGrpSpPr>
            <a:grpSpLocks/>
          </p:cNvGrpSpPr>
          <p:nvPr/>
        </p:nvGrpSpPr>
        <p:grpSpPr bwMode="auto">
          <a:xfrm>
            <a:off x="7164388" y="1916113"/>
            <a:ext cx="1655762" cy="3744912"/>
            <a:chOff x="4513" y="1207"/>
            <a:chExt cx="1043" cy="2359"/>
          </a:xfrm>
        </p:grpSpPr>
        <p:sp>
          <p:nvSpPr>
            <p:cNvPr id="60427" name="Rectangle 27"/>
            <p:cNvSpPr>
              <a:spLocks noChangeArrowheads="1"/>
            </p:cNvSpPr>
            <p:nvPr/>
          </p:nvSpPr>
          <p:spPr bwMode="auto">
            <a:xfrm>
              <a:off x="4513" y="1207"/>
              <a:ext cx="1043" cy="590"/>
            </a:xfrm>
            <a:prstGeom prst="rect">
              <a:avLst/>
            </a:prstGeom>
            <a:solidFill>
              <a:schemeClr val="accent1">
                <a:alpha val="47058"/>
              </a:schemeClr>
            </a:solidFill>
            <a:ln w="12700">
              <a:noFill/>
              <a:miter lim="800000"/>
              <a:headEnd/>
              <a:tailEnd/>
            </a:ln>
          </p:spPr>
          <p:txBody>
            <a:bodyPr wrap="none" anchor="ctr"/>
            <a:lstStyle/>
            <a:p>
              <a:pPr algn="ctr"/>
              <a:r>
                <a:rPr lang="fr-FR" b="1">
                  <a:solidFill>
                    <a:srgbClr val="FFFF00"/>
                  </a:solidFill>
                  <a:latin typeface="Century" pitchFamily="18" charset="0"/>
                </a:rPr>
                <a:t>E3</a:t>
              </a:r>
            </a:p>
          </p:txBody>
        </p:sp>
        <p:sp>
          <p:nvSpPr>
            <p:cNvPr id="60428" name="Rectangle 28"/>
            <p:cNvSpPr>
              <a:spLocks noChangeArrowheads="1"/>
            </p:cNvSpPr>
            <p:nvPr/>
          </p:nvSpPr>
          <p:spPr bwMode="auto">
            <a:xfrm>
              <a:off x="4513" y="2387"/>
              <a:ext cx="1043" cy="1179"/>
            </a:xfrm>
            <a:prstGeom prst="rect">
              <a:avLst/>
            </a:prstGeom>
            <a:solidFill>
              <a:schemeClr val="accent1">
                <a:alpha val="47058"/>
              </a:schemeClr>
            </a:solidFill>
            <a:ln w="12700">
              <a:noFill/>
              <a:miter lim="800000"/>
              <a:headEnd/>
              <a:tailEnd/>
            </a:ln>
          </p:spPr>
          <p:txBody>
            <a:bodyPr wrap="none" anchor="ctr"/>
            <a:lstStyle/>
            <a:p>
              <a:pPr algn="ctr"/>
              <a:r>
                <a:rPr lang="fr-FR" sz="1600" b="1">
                  <a:solidFill>
                    <a:srgbClr val="FFFF00"/>
                  </a:solidFill>
                  <a:latin typeface="Century" pitchFamily="18" charset="0"/>
                </a:rPr>
                <a:t>Pratiques</a:t>
              </a:r>
            </a:p>
            <a:p>
              <a:pPr algn="ctr"/>
              <a:r>
                <a:rPr lang="fr-FR" sz="1600" b="1">
                  <a:solidFill>
                    <a:srgbClr val="FFFF00"/>
                  </a:solidFill>
                  <a:latin typeface="Century" pitchFamily="18" charset="0"/>
                </a:rPr>
                <a:t>professionnelles</a:t>
              </a:r>
            </a:p>
            <a:p>
              <a:pPr algn="ctr"/>
              <a:r>
                <a:rPr lang="fr-FR" sz="1600" b="1">
                  <a:solidFill>
                    <a:srgbClr val="FFFF00"/>
                  </a:solidFill>
                  <a:latin typeface="Century" pitchFamily="18" charset="0"/>
                </a:rPr>
                <a:t>de </a:t>
              </a:r>
            </a:p>
            <a:p>
              <a:pPr algn="ctr"/>
              <a:r>
                <a:rPr lang="fr-FR" sz="1600" b="1">
                  <a:solidFill>
                    <a:srgbClr val="FFFF00"/>
                  </a:solidFill>
                  <a:latin typeface="Century" pitchFamily="18" charset="0"/>
                </a:rPr>
                <a:t>gestion</a:t>
              </a:r>
            </a:p>
            <a:p>
              <a:pPr algn="ctr"/>
              <a:r>
                <a:rPr lang="fr-FR" sz="1600" b="1">
                  <a:solidFill>
                    <a:srgbClr val="FFFF00"/>
                  </a:solidFill>
                  <a:latin typeface="Century" pitchFamily="18" charset="0"/>
                </a:rPr>
                <a:t>administrative</a:t>
              </a:r>
            </a:p>
          </p:txBody>
        </p:sp>
      </p:grpSp>
      <p:sp>
        <p:nvSpPr>
          <p:cNvPr id="60426"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br>
              <a:rPr lang="fr-FR" sz="3200">
                <a:solidFill>
                  <a:srgbClr val="C00000"/>
                </a:solidFill>
                <a:latin typeface="Franklin Gothic Medium" pitchFamily="34" charset="0"/>
              </a:rPr>
            </a:br>
            <a:r>
              <a:rPr lang="fr-FR" sz="3200">
                <a:solidFill>
                  <a:srgbClr val="C00000"/>
                </a:solidFill>
                <a:latin typeface="Franklin Gothic Medium" pitchFamily="34" charset="0"/>
              </a:rPr>
              <a:t> </a:t>
            </a:r>
            <a:r>
              <a:rPr lang="fr-FR" sz="2400" i="1">
                <a:solidFill>
                  <a:srgbClr val="990000"/>
                </a:solidFill>
                <a:latin typeface="Times New Roman" pitchFamily="18" charset="0"/>
              </a:rPr>
              <a:t>Architecture de la certification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1989"/>
                                        </p:tgtEl>
                                        <p:attrNameLst>
                                          <p:attrName>style.visibility</p:attrName>
                                        </p:attrNameLst>
                                      </p:cBhvr>
                                      <p:to>
                                        <p:strVal val="visible"/>
                                      </p:to>
                                    </p:set>
                                    <p:anim calcmode="lin" valueType="num">
                                      <p:cBhvr additive="base">
                                        <p:cTn id="7" dur="1000" fill="hold"/>
                                        <p:tgtEl>
                                          <p:spTgt spid="41989"/>
                                        </p:tgtEl>
                                        <p:attrNameLst>
                                          <p:attrName>ppt_x</p:attrName>
                                        </p:attrNameLst>
                                      </p:cBhvr>
                                      <p:tavLst>
                                        <p:tav tm="0">
                                          <p:val>
                                            <p:strVal val="0-#ppt_w/2"/>
                                          </p:val>
                                        </p:tav>
                                        <p:tav tm="100000">
                                          <p:val>
                                            <p:strVal val="#ppt_x"/>
                                          </p:val>
                                        </p:tav>
                                      </p:tavLst>
                                    </p:anim>
                                    <p:anim calcmode="lin" valueType="num">
                                      <p:cBhvr additive="base">
                                        <p:cTn id="8" dur="1000" fill="hold"/>
                                        <p:tgtEl>
                                          <p:spTgt spid="4198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1994"/>
                                        </p:tgtEl>
                                        <p:attrNameLst>
                                          <p:attrName>style.visibility</p:attrName>
                                        </p:attrNameLst>
                                      </p:cBhvr>
                                      <p:to>
                                        <p:strVal val="visible"/>
                                      </p:to>
                                    </p:set>
                                    <p:anim calcmode="lin" valueType="num">
                                      <p:cBhvr additive="base">
                                        <p:cTn id="13" dur="1000" fill="hold"/>
                                        <p:tgtEl>
                                          <p:spTgt spid="41994"/>
                                        </p:tgtEl>
                                        <p:attrNameLst>
                                          <p:attrName>ppt_x</p:attrName>
                                        </p:attrNameLst>
                                      </p:cBhvr>
                                      <p:tavLst>
                                        <p:tav tm="0">
                                          <p:val>
                                            <p:strVal val="0-#ppt_w/2"/>
                                          </p:val>
                                        </p:tav>
                                        <p:tav tm="100000">
                                          <p:val>
                                            <p:strVal val="#ppt_x"/>
                                          </p:val>
                                        </p:tav>
                                      </p:tavLst>
                                    </p:anim>
                                    <p:anim calcmode="lin" valueType="num">
                                      <p:cBhvr additive="base">
                                        <p:cTn id="14" dur="1000" fill="hold"/>
                                        <p:tgtEl>
                                          <p:spTgt spid="4199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2001"/>
                                        </p:tgtEl>
                                        <p:attrNameLst>
                                          <p:attrName>style.visibility</p:attrName>
                                        </p:attrNameLst>
                                      </p:cBhvr>
                                      <p:to>
                                        <p:strVal val="visible"/>
                                      </p:to>
                                    </p:set>
                                    <p:anim calcmode="lin" valueType="num">
                                      <p:cBhvr additive="base">
                                        <p:cTn id="19" dur="1000" fill="hold"/>
                                        <p:tgtEl>
                                          <p:spTgt spid="42001"/>
                                        </p:tgtEl>
                                        <p:attrNameLst>
                                          <p:attrName>ppt_x</p:attrName>
                                        </p:attrNameLst>
                                      </p:cBhvr>
                                      <p:tavLst>
                                        <p:tav tm="0">
                                          <p:val>
                                            <p:strVal val="0-#ppt_w/2"/>
                                          </p:val>
                                        </p:tav>
                                        <p:tav tm="100000">
                                          <p:val>
                                            <p:strVal val="#ppt_x"/>
                                          </p:val>
                                        </p:tav>
                                      </p:tavLst>
                                    </p:anim>
                                    <p:anim calcmode="lin" valueType="num">
                                      <p:cBhvr additive="base">
                                        <p:cTn id="20" dur="1000" fill="hold"/>
                                        <p:tgtEl>
                                          <p:spTgt spid="4200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42005"/>
                                        </p:tgtEl>
                                        <p:attrNameLst>
                                          <p:attrName>style.visibility</p:attrName>
                                        </p:attrNameLst>
                                      </p:cBhvr>
                                      <p:to>
                                        <p:strVal val="visible"/>
                                      </p:to>
                                    </p:set>
                                    <p:anim calcmode="lin" valueType="num">
                                      <p:cBhvr additive="base">
                                        <p:cTn id="25" dur="500" fill="hold"/>
                                        <p:tgtEl>
                                          <p:spTgt spid="42005"/>
                                        </p:tgtEl>
                                        <p:attrNameLst>
                                          <p:attrName>ppt_x</p:attrName>
                                        </p:attrNameLst>
                                      </p:cBhvr>
                                      <p:tavLst>
                                        <p:tav tm="0">
                                          <p:val>
                                            <p:strVal val="1+#ppt_w/2"/>
                                          </p:val>
                                        </p:tav>
                                        <p:tav tm="100000">
                                          <p:val>
                                            <p:strVal val="#ppt_x"/>
                                          </p:val>
                                        </p:tav>
                                      </p:tavLst>
                                    </p:anim>
                                    <p:anim calcmode="lin" valueType="num">
                                      <p:cBhvr additive="base">
                                        <p:cTn id="26" dur="500" fill="hold"/>
                                        <p:tgtEl>
                                          <p:spTgt spid="4200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42010"/>
                                        </p:tgtEl>
                                        <p:attrNameLst>
                                          <p:attrName>style.visibility</p:attrName>
                                        </p:attrNameLst>
                                      </p:cBhvr>
                                      <p:to>
                                        <p:strVal val="visible"/>
                                      </p:to>
                                    </p:set>
                                    <p:anim calcmode="lin" valueType="num">
                                      <p:cBhvr additive="base">
                                        <p:cTn id="31" dur="500" fill="hold"/>
                                        <p:tgtEl>
                                          <p:spTgt spid="42010"/>
                                        </p:tgtEl>
                                        <p:attrNameLst>
                                          <p:attrName>ppt_x</p:attrName>
                                        </p:attrNameLst>
                                      </p:cBhvr>
                                      <p:tavLst>
                                        <p:tav tm="0">
                                          <p:val>
                                            <p:strVal val="1+#ppt_w/2"/>
                                          </p:val>
                                        </p:tav>
                                        <p:tav tm="100000">
                                          <p:val>
                                            <p:strVal val="#ppt_x"/>
                                          </p:val>
                                        </p:tav>
                                      </p:tavLst>
                                    </p:anim>
                                    <p:anim calcmode="lin" valueType="num">
                                      <p:cBhvr additive="base">
                                        <p:cTn id="32" dur="500" fill="hold"/>
                                        <p:tgtEl>
                                          <p:spTgt spid="4201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1998"/>
                                        </p:tgtEl>
                                        <p:attrNameLst>
                                          <p:attrName>style.visibility</p:attrName>
                                        </p:attrNameLst>
                                      </p:cBhvr>
                                      <p:to>
                                        <p:strVal val="visible"/>
                                      </p:to>
                                    </p:set>
                                    <p:anim calcmode="lin" valueType="num">
                                      <p:cBhvr additive="base">
                                        <p:cTn id="37" dur="1000" fill="hold"/>
                                        <p:tgtEl>
                                          <p:spTgt spid="41998"/>
                                        </p:tgtEl>
                                        <p:attrNameLst>
                                          <p:attrName>ppt_x</p:attrName>
                                        </p:attrNameLst>
                                      </p:cBhvr>
                                      <p:tavLst>
                                        <p:tav tm="0">
                                          <p:val>
                                            <p:strVal val="0-#ppt_w/2"/>
                                          </p:val>
                                        </p:tav>
                                        <p:tav tm="100000">
                                          <p:val>
                                            <p:strVal val="#ppt_x"/>
                                          </p:val>
                                        </p:tav>
                                      </p:tavLst>
                                    </p:anim>
                                    <p:anim calcmode="lin" valueType="num">
                                      <p:cBhvr additive="base">
                                        <p:cTn id="38" dur="1000" fill="hold"/>
                                        <p:tgtEl>
                                          <p:spTgt spid="4199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42009"/>
                                        </p:tgtEl>
                                        <p:attrNameLst>
                                          <p:attrName>style.visibility</p:attrName>
                                        </p:attrNameLst>
                                      </p:cBhvr>
                                      <p:to>
                                        <p:strVal val="visible"/>
                                      </p:to>
                                    </p:set>
                                    <p:anim calcmode="lin" valueType="num">
                                      <p:cBhvr additive="base">
                                        <p:cTn id="43" dur="500" fill="hold"/>
                                        <p:tgtEl>
                                          <p:spTgt spid="42009"/>
                                        </p:tgtEl>
                                        <p:attrNameLst>
                                          <p:attrName>ppt_x</p:attrName>
                                        </p:attrNameLst>
                                      </p:cBhvr>
                                      <p:tavLst>
                                        <p:tav tm="0">
                                          <p:val>
                                            <p:strVal val="1+#ppt_w/2"/>
                                          </p:val>
                                        </p:tav>
                                        <p:tav tm="100000">
                                          <p:val>
                                            <p:strVal val="#ppt_x"/>
                                          </p:val>
                                        </p:tav>
                                      </p:tavLst>
                                    </p:anim>
                                    <p:anim calcmode="lin" valueType="num">
                                      <p:cBhvr additive="base">
                                        <p:cTn id="44" dur="500" fill="hold"/>
                                        <p:tgtEl>
                                          <p:spTgt spid="420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0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Espace réservé du contenu 2"/>
          <p:cNvSpPr txBox="1">
            <a:spLocks/>
          </p:cNvSpPr>
          <p:nvPr/>
        </p:nvSpPr>
        <p:spPr bwMode="auto">
          <a:xfrm>
            <a:off x="395288" y="1268413"/>
            <a:ext cx="8229600" cy="43180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i="1">
                <a:solidFill>
                  <a:srgbClr val="F50B0B"/>
                </a:solidFill>
              </a:rPr>
              <a:t>Du RAP au RC…La définition des exigences certificatives</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439EB14A-4A06-48A7-A010-97B481F324ED}" type="slidenum">
              <a:rPr lang="fr-FR" sz="1400">
                <a:solidFill>
                  <a:schemeClr val="tx2"/>
                </a:solidFill>
                <a:latin typeface="+mn-lt"/>
              </a:rPr>
              <a:pPr algn="r" fontAlgn="auto">
                <a:spcBef>
                  <a:spcPts val="0"/>
                </a:spcBef>
                <a:spcAft>
                  <a:spcPts val="0"/>
                </a:spcAft>
                <a:defRPr/>
              </a:pPr>
              <a:t>32</a:t>
            </a:fld>
            <a:endParaRPr lang="fr-FR" sz="1400" dirty="0">
              <a:solidFill>
                <a:schemeClr val="tx2"/>
              </a:solidFill>
              <a:latin typeface="+mn-lt"/>
            </a:endParaRPr>
          </a:p>
        </p:txBody>
      </p:sp>
      <p:sp>
        <p:nvSpPr>
          <p:cNvPr id="62467" name="AutoShape 5"/>
          <p:cNvSpPr>
            <a:spLocks noChangeArrowheads="1"/>
          </p:cNvSpPr>
          <p:nvPr/>
        </p:nvSpPr>
        <p:spPr bwMode="auto">
          <a:xfrm>
            <a:off x="3708400" y="3789363"/>
            <a:ext cx="1079500" cy="649287"/>
          </a:xfrm>
          <a:custGeom>
            <a:avLst/>
            <a:gdLst>
              <a:gd name="T0" fmla="*/ 40462507 w 21600"/>
              <a:gd name="T1" fmla="*/ 0 h 21600"/>
              <a:gd name="T2" fmla="*/ 0 w 21600"/>
              <a:gd name="T3" fmla="*/ 9758664 h 21600"/>
              <a:gd name="T4" fmla="*/ 40462507 w 21600"/>
              <a:gd name="T5" fmla="*/ 19517297 h 21600"/>
              <a:gd name="T6" fmla="*/ 53950017 w 21600"/>
              <a:gd name="T7" fmla="*/ 9758664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fr-FR"/>
          </a:p>
        </p:txBody>
      </p:sp>
      <p:sp>
        <p:nvSpPr>
          <p:cNvPr id="62468" name="Rectangle 6"/>
          <p:cNvSpPr>
            <a:spLocks noChangeArrowheads="1"/>
          </p:cNvSpPr>
          <p:nvPr/>
        </p:nvSpPr>
        <p:spPr bwMode="auto">
          <a:xfrm>
            <a:off x="468313" y="2276475"/>
            <a:ext cx="2663825" cy="3816350"/>
          </a:xfrm>
          <a:prstGeom prst="rect">
            <a:avLst/>
          </a:prstGeom>
          <a:solidFill>
            <a:schemeClr val="accent1"/>
          </a:solidFill>
          <a:ln w="9525">
            <a:solidFill>
              <a:schemeClr val="tx1"/>
            </a:solidFill>
            <a:miter lim="800000"/>
            <a:headEnd/>
            <a:tailEnd/>
          </a:ln>
        </p:spPr>
        <p:txBody>
          <a:bodyPr wrap="none" anchor="ctr"/>
          <a:lstStyle/>
          <a:p>
            <a:pPr algn="ctr"/>
            <a:r>
              <a:rPr lang="fr-FR" sz="2400">
                <a:solidFill>
                  <a:schemeClr val="bg1"/>
                </a:solidFill>
                <a:latin typeface="Century" pitchFamily="18" charset="0"/>
              </a:rPr>
              <a:t>Pôles d’activités</a:t>
            </a:r>
          </a:p>
        </p:txBody>
      </p:sp>
      <p:sp>
        <p:nvSpPr>
          <p:cNvPr id="62469" name="Rectangle 7"/>
          <p:cNvSpPr>
            <a:spLocks noChangeArrowheads="1"/>
          </p:cNvSpPr>
          <p:nvPr/>
        </p:nvSpPr>
        <p:spPr bwMode="auto">
          <a:xfrm>
            <a:off x="5508625" y="2276475"/>
            <a:ext cx="2663825" cy="3816350"/>
          </a:xfrm>
          <a:prstGeom prst="rect">
            <a:avLst/>
          </a:prstGeom>
          <a:solidFill>
            <a:schemeClr val="accent1"/>
          </a:solidFill>
          <a:ln w="9525">
            <a:solidFill>
              <a:schemeClr val="tx1"/>
            </a:solidFill>
            <a:miter lim="800000"/>
            <a:headEnd/>
            <a:tailEnd/>
          </a:ln>
        </p:spPr>
        <p:txBody>
          <a:bodyPr wrap="none" anchor="ctr"/>
          <a:lstStyle/>
          <a:p>
            <a:pPr algn="ctr"/>
            <a:r>
              <a:rPr lang="fr-FR" sz="2400">
                <a:solidFill>
                  <a:srgbClr val="FFFF00"/>
                </a:solidFill>
                <a:latin typeface="Century" pitchFamily="18" charset="0"/>
              </a:rPr>
              <a:t>Répertoire des</a:t>
            </a:r>
          </a:p>
          <a:p>
            <a:pPr algn="ctr"/>
            <a:r>
              <a:rPr lang="fr-FR" sz="2400">
                <a:solidFill>
                  <a:srgbClr val="FFFF00"/>
                </a:solidFill>
                <a:latin typeface="Century" pitchFamily="18" charset="0"/>
              </a:rPr>
              <a:t>situations</a:t>
            </a:r>
          </a:p>
          <a:p>
            <a:pPr algn="ctr"/>
            <a:r>
              <a:rPr lang="fr-FR" sz="2400">
                <a:solidFill>
                  <a:srgbClr val="FFFF00"/>
                </a:solidFill>
                <a:latin typeface="Century" pitchFamily="18" charset="0"/>
              </a:rPr>
              <a:t>professionnelles</a:t>
            </a:r>
          </a:p>
        </p:txBody>
      </p:sp>
      <p:sp>
        <p:nvSpPr>
          <p:cNvPr id="62470"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r>
              <a:rPr lang="fr-FR" sz="2400" i="1">
                <a:solidFill>
                  <a:srgbClr val="990000"/>
                </a:solidFill>
                <a:latin typeface="Times New Roman" pitchFamily="18" charset="0"/>
              </a:rPr>
              <a:t/>
            </a:r>
            <a:br>
              <a:rPr lang="fr-FR" sz="2400" i="1">
                <a:solidFill>
                  <a:srgbClr val="990000"/>
                </a:solidFill>
                <a:latin typeface="Times New Roman" pitchFamily="18" charset="0"/>
              </a:rPr>
            </a:br>
            <a:r>
              <a:rPr lang="fr-FR" sz="2400" i="1">
                <a:solidFill>
                  <a:srgbClr val="990000"/>
                </a:solidFill>
                <a:latin typeface="Times New Roman" pitchFamily="18" charset="0"/>
              </a:rPr>
              <a:t> Les contenus de certification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9CDBE01A-2EB7-402E-AE5D-D8F1F50086A6}" type="slidenum">
              <a:rPr lang="fr-FR" sz="1400">
                <a:solidFill>
                  <a:schemeClr val="tx2"/>
                </a:solidFill>
                <a:latin typeface="+mn-lt"/>
              </a:rPr>
              <a:pPr algn="r" fontAlgn="auto">
                <a:spcBef>
                  <a:spcPts val="0"/>
                </a:spcBef>
                <a:spcAft>
                  <a:spcPts val="0"/>
                </a:spcAft>
                <a:defRPr/>
              </a:pPr>
              <a:t>33</a:t>
            </a:fld>
            <a:endParaRPr lang="fr-FR" sz="1400" dirty="0">
              <a:solidFill>
                <a:schemeClr val="tx2"/>
              </a:solidFill>
              <a:latin typeface="+mn-lt"/>
            </a:endParaRPr>
          </a:p>
        </p:txBody>
      </p:sp>
      <p:graphicFrame>
        <p:nvGraphicFramePr>
          <p:cNvPr id="46083" name="Group 3"/>
          <p:cNvGraphicFramePr>
            <a:graphicFrameLocks noGrp="1"/>
          </p:cNvGraphicFramePr>
          <p:nvPr/>
        </p:nvGraphicFramePr>
        <p:xfrm>
          <a:off x="3348038" y="2276475"/>
          <a:ext cx="2879725" cy="3887788"/>
        </p:xfrm>
        <a:graphic>
          <a:graphicData uri="http://schemas.openxmlformats.org/drawingml/2006/table">
            <a:tbl>
              <a:tblPr/>
              <a:tblGrid>
                <a:gridCol w="2879725"/>
              </a:tblGrid>
              <a:tr h="4905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Pôle 1 </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GA des relations externes</a:t>
                      </a:r>
                      <a:endParaRPr kumimoji="0" lang="fr-FR" sz="1200" b="1" i="0" u="none" strike="noStrike" cap="none" normalizeH="0" baseline="0" smtClean="0">
                        <a:ln>
                          <a:noFill/>
                        </a:ln>
                        <a:solidFill>
                          <a:schemeClr val="bg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1160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1.1 </a:t>
                      </a:r>
                      <a:r>
                        <a:rPr kumimoji="0" lang="fr-FR" sz="800" b="0"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GESTION ADMINISTRATIVE DES RELATIONS AVEC LES FOURNISSEURS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1.1.1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Tenue des dossiers fournisseurs et sous-traitants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1.1.2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Traitement des ordres d</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achat, des commandes </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1.1.3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Traitement des livraisons, des factures  et suivi des anomalies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1.1.4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É</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valuation et suivi des stocks </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1.1.5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Gestion des r</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è</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glements et traitement des litiges</a:t>
                      </a:r>
                      <a:endParaRPr kumimoji="0" lang="fr-FR" sz="1200" b="1" i="0" u="none" strike="noStrike" cap="none" normalizeH="0" baseline="0" smtClean="0">
                        <a:ln>
                          <a:noFill/>
                        </a:ln>
                        <a:solidFill>
                          <a:schemeClr val="bg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2969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1.2 </a:t>
                      </a:r>
                      <a:r>
                        <a:rPr kumimoji="0" lang="fr-FR" sz="800" b="0"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GESTION ADMINISTRATIVE DES RELATIONS AVEC LES CLIENTS ET LES USAGERS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1.2.1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Participation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à</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la gestion administrative de la prospection</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1.2.2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Tenue des dossiers clients, donneurs d</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ordre et usagers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1.2.3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Traitement des devis, des commandes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1.2.4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Traitement des livraisons et de la facturation</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1.2.5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Traitement des r</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è</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glements et suivi des litiges.</a:t>
                      </a:r>
                      <a:endParaRPr kumimoji="0" lang="fr-FR" sz="1200" b="1" i="0" u="none" strike="noStrike" cap="none" normalizeH="0" baseline="0" smtClean="0">
                        <a:ln>
                          <a:noFill/>
                        </a:ln>
                        <a:solidFill>
                          <a:schemeClr val="bg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9842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1.3 </a:t>
                      </a:r>
                      <a:r>
                        <a:rPr kumimoji="0" lang="fr-FR" sz="800" b="0"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GESTION ADMINISTRATIVE DES RELATIONS AVEC LES AUTRES PARTENAIRES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1.3.1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Suivi de la tr</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é</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sorerie et des relations avec les banques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1.3.2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Pr</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é</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paration des d</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é</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clarations fiscales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1.3.3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Traitement des formalit</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é</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s administratives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1.3.4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Suivi des relations  avec les partenaires m</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é</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tiers</a:t>
                      </a:r>
                      <a:endParaRPr kumimoji="0" lang="fr-FR" sz="1200" b="1" i="0" u="none" strike="noStrike" cap="none" normalizeH="0" baseline="0" smtClean="0">
                        <a:ln>
                          <a:noFill/>
                        </a:ln>
                        <a:solidFill>
                          <a:schemeClr val="bg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
        <p:nvSpPr>
          <p:cNvPr id="64526" name="Text Box 15"/>
          <p:cNvSpPr txBox="1">
            <a:spLocks noChangeArrowheads="1"/>
          </p:cNvSpPr>
          <p:nvPr/>
        </p:nvSpPr>
        <p:spPr bwMode="auto">
          <a:xfrm>
            <a:off x="900113" y="1773238"/>
            <a:ext cx="7777162" cy="457200"/>
          </a:xfrm>
          <a:prstGeom prst="rect">
            <a:avLst/>
          </a:prstGeom>
          <a:noFill/>
          <a:ln w="9525">
            <a:noFill/>
            <a:miter lim="800000"/>
            <a:headEnd/>
            <a:tailEnd/>
          </a:ln>
        </p:spPr>
        <p:txBody>
          <a:bodyPr>
            <a:spAutoFit/>
          </a:bodyPr>
          <a:lstStyle/>
          <a:p>
            <a:pPr algn="ctr">
              <a:spcBef>
                <a:spcPct val="50000"/>
              </a:spcBef>
            </a:pPr>
            <a:r>
              <a:rPr lang="fr-FR" sz="2400">
                <a:solidFill>
                  <a:srgbClr val="CC0000"/>
                </a:solidFill>
                <a:latin typeface="Calibri" pitchFamily="34" charset="0"/>
              </a:rPr>
              <a:t>Le regroupement en classes de situations professionnelles</a:t>
            </a:r>
          </a:p>
        </p:txBody>
      </p:sp>
      <p:sp>
        <p:nvSpPr>
          <p:cNvPr id="46096" name="Rectangle 16"/>
          <p:cNvSpPr>
            <a:spLocks noChangeArrowheads="1"/>
          </p:cNvSpPr>
          <p:nvPr/>
        </p:nvSpPr>
        <p:spPr bwMode="auto">
          <a:xfrm>
            <a:off x="3348038" y="2781300"/>
            <a:ext cx="2879725" cy="1079500"/>
          </a:xfrm>
          <a:prstGeom prst="rect">
            <a:avLst/>
          </a:prstGeom>
          <a:solidFill>
            <a:schemeClr val="bg2"/>
          </a:solidFill>
          <a:ln w="6350">
            <a:solidFill>
              <a:srgbClr val="000099"/>
            </a:solidFill>
            <a:miter lim="800000"/>
            <a:headEnd/>
            <a:tailEnd/>
          </a:ln>
        </p:spPr>
        <p:txBody>
          <a:bodyPr wrap="none" anchor="ctr"/>
          <a:lstStyle/>
          <a:p>
            <a:pPr algn="ctr"/>
            <a:r>
              <a:rPr lang="fr-FR">
                <a:latin typeface="Century" pitchFamily="18" charset="0"/>
              </a:rPr>
              <a:t>Classe 1.1 de situations</a:t>
            </a:r>
          </a:p>
        </p:txBody>
      </p:sp>
      <p:sp>
        <p:nvSpPr>
          <p:cNvPr id="46097" name="Rectangle 17"/>
          <p:cNvSpPr>
            <a:spLocks noChangeArrowheads="1"/>
          </p:cNvSpPr>
          <p:nvPr/>
        </p:nvSpPr>
        <p:spPr bwMode="auto">
          <a:xfrm>
            <a:off x="3348038" y="3860800"/>
            <a:ext cx="2879725" cy="1290638"/>
          </a:xfrm>
          <a:prstGeom prst="rect">
            <a:avLst/>
          </a:prstGeom>
          <a:solidFill>
            <a:schemeClr val="bg2"/>
          </a:solidFill>
          <a:ln w="6350">
            <a:solidFill>
              <a:srgbClr val="000099"/>
            </a:solidFill>
            <a:miter lim="800000"/>
            <a:headEnd/>
            <a:tailEnd/>
          </a:ln>
        </p:spPr>
        <p:txBody>
          <a:bodyPr wrap="none" anchor="ctr"/>
          <a:lstStyle/>
          <a:p>
            <a:pPr algn="ctr"/>
            <a:r>
              <a:rPr lang="fr-FR">
                <a:latin typeface="Century" pitchFamily="18" charset="0"/>
              </a:rPr>
              <a:t>Classe 1.2 de situations</a:t>
            </a:r>
          </a:p>
        </p:txBody>
      </p:sp>
      <p:sp>
        <p:nvSpPr>
          <p:cNvPr id="46098" name="Rectangle 18"/>
          <p:cNvSpPr>
            <a:spLocks noChangeArrowheads="1"/>
          </p:cNvSpPr>
          <p:nvPr/>
        </p:nvSpPr>
        <p:spPr bwMode="auto">
          <a:xfrm>
            <a:off x="3348038" y="5157788"/>
            <a:ext cx="2879725" cy="1008062"/>
          </a:xfrm>
          <a:prstGeom prst="rect">
            <a:avLst/>
          </a:prstGeom>
          <a:solidFill>
            <a:schemeClr val="bg2"/>
          </a:solidFill>
          <a:ln w="6350">
            <a:solidFill>
              <a:srgbClr val="000099"/>
            </a:solidFill>
            <a:miter lim="800000"/>
            <a:headEnd/>
            <a:tailEnd/>
          </a:ln>
        </p:spPr>
        <p:txBody>
          <a:bodyPr wrap="none" anchor="ctr"/>
          <a:lstStyle/>
          <a:p>
            <a:pPr algn="ctr"/>
            <a:r>
              <a:rPr lang="fr-FR">
                <a:latin typeface="Century" pitchFamily="18" charset="0"/>
              </a:rPr>
              <a:t>Classe 1.3 de situations</a:t>
            </a:r>
          </a:p>
        </p:txBody>
      </p:sp>
      <p:sp>
        <p:nvSpPr>
          <p:cNvPr id="64530" name="Espace réservé du contenu 2"/>
          <p:cNvSpPr txBox="1">
            <a:spLocks/>
          </p:cNvSpPr>
          <p:nvPr/>
        </p:nvSpPr>
        <p:spPr bwMode="auto">
          <a:xfrm>
            <a:off x="395288" y="1268413"/>
            <a:ext cx="8229600" cy="43180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i="1">
                <a:solidFill>
                  <a:srgbClr val="F50B0B"/>
                </a:solidFill>
              </a:rPr>
              <a:t>Du RAP au RC…La définition des exigences certificatives</a:t>
            </a:r>
          </a:p>
        </p:txBody>
      </p:sp>
      <p:sp>
        <p:nvSpPr>
          <p:cNvPr id="64531"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r>
              <a:rPr lang="fr-FR" sz="2400" i="1">
                <a:solidFill>
                  <a:srgbClr val="990000"/>
                </a:solidFill>
                <a:latin typeface="Times New Roman" pitchFamily="18" charset="0"/>
              </a:rPr>
              <a:t/>
            </a:r>
            <a:br>
              <a:rPr lang="fr-FR" sz="2400" i="1">
                <a:solidFill>
                  <a:srgbClr val="990000"/>
                </a:solidFill>
                <a:latin typeface="Times New Roman" pitchFamily="18" charset="0"/>
              </a:rPr>
            </a:br>
            <a:r>
              <a:rPr lang="fr-FR" sz="2400" i="1">
                <a:solidFill>
                  <a:srgbClr val="990000"/>
                </a:solidFill>
                <a:latin typeface="Times New Roman" pitchFamily="18" charset="0"/>
              </a:rPr>
              <a:t> Les contenus de certification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6096"/>
                                        </p:tgtEl>
                                        <p:attrNameLst>
                                          <p:attrName>style.visibility</p:attrName>
                                        </p:attrNameLst>
                                      </p:cBhvr>
                                      <p:to>
                                        <p:strVal val="visible"/>
                                      </p:to>
                                    </p:set>
                                    <p:anim calcmode="lin" valueType="num">
                                      <p:cBhvr>
                                        <p:cTn id="7" dur="500" fill="hold"/>
                                        <p:tgtEl>
                                          <p:spTgt spid="46096"/>
                                        </p:tgtEl>
                                        <p:attrNameLst>
                                          <p:attrName>ppt_w</p:attrName>
                                        </p:attrNameLst>
                                      </p:cBhvr>
                                      <p:tavLst>
                                        <p:tav tm="0">
                                          <p:val>
                                            <p:fltVal val="0"/>
                                          </p:val>
                                        </p:tav>
                                        <p:tav tm="100000">
                                          <p:val>
                                            <p:strVal val="#ppt_w"/>
                                          </p:val>
                                        </p:tav>
                                      </p:tavLst>
                                    </p:anim>
                                    <p:anim calcmode="lin" valueType="num">
                                      <p:cBhvr>
                                        <p:cTn id="8" dur="500" fill="hold"/>
                                        <p:tgtEl>
                                          <p:spTgt spid="4609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6097"/>
                                        </p:tgtEl>
                                        <p:attrNameLst>
                                          <p:attrName>style.visibility</p:attrName>
                                        </p:attrNameLst>
                                      </p:cBhvr>
                                      <p:to>
                                        <p:strVal val="visible"/>
                                      </p:to>
                                    </p:set>
                                    <p:anim calcmode="lin" valueType="num">
                                      <p:cBhvr>
                                        <p:cTn id="13" dur="500" fill="hold"/>
                                        <p:tgtEl>
                                          <p:spTgt spid="46097"/>
                                        </p:tgtEl>
                                        <p:attrNameLst>
                                          <p:attrName>ppt_w</p:attrName>
                                        </p:attrNameLst>
                                      </p:cBhvr>
                                      <p:tavLst>
                                        <p:tav tm="0">
                                          <p:val>
                                            <p:fltVal val="0"/>
                                          </p:val>
                                        </p:tav>
                                        <p:tav tm="100000">
                                          <p:val>
                                            <p:strVal val="#ppt_w"/>
                                          </p:val>
                                        </p:tav>
                                      </p:tavLst>
                                    </p:anim>
                                    <p:anim calcmode="lin" valueType="num">
                                      <p:cBhvr>
                                        <p:cTn id="14" dur="500" fill="hold"/>
                                        <p:tgtEl>
                                          <p:spTgt spid="4609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6098"/>
                                        </p:tgtEl>
                                        <p:attrNameLst>
                                          <p:attrName>style.visibility</p:attrName>
                                        </p:attrNameLst>
                                      </p:cBhvr>
                                      <p:to>
                                        <p:strVal val="visible"/>
                                      </p:to>
                                    </p:set>
                                    <p:anim calcmode="lin" valueType="num">
                                      <p:cBhvr>
                                        <p:cTn id="19" dur="500" fill="hold"/>
                                        <p:tgtEl>
                                          <p:spTgt spid="46098"/>
                                        </p:tgtEl>
                                        <p:attrNameLst>
                                          <p:attrName>ppt_w</p:attrName>
                                        </p:attrNameLst>
                                      </p:cBhvr>
                                      <p:tavLst>
                                        <p:tav tm="0">
                                          <p:val>
                                            <p:fltVal val="0"/>
                                          </p:val>
                                        </p:tav>
                                        <p:tav tm="100000">
                                          <p:val>
                                            <p:strVal val="#ppt_w"/>
                                          </p:val>
                                        </p:tav>
                                      </p:tavLst>
                                    </p:anim>
                                    <p:anim calcmode="lin" valueType="num">
                                      <p:cBhvr>
                                        <p:cTn id="20" dur="500" fill="hold"/>
                                        <p:tgtEl>
                                          <p:spTgt spid="4609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6" grpId="0" animBg="1"/>
      <p:bldP spid="46097" grpId="0" animBg="1"/>
      <p:bldP spid="46098"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1" name="Espace réservé du contenu 2"/>
          <p:cNvSpPr txBox="1">
            <a:spLocks/>
          </p:cNvSpPr>
          <p:nvPr/>
        </p:nvSpPr>
        <p:spPr bwMode="auto">
          <a:xfrm>
            <a:off x="395288" y="1268413"/>
            <a:ext cx="8229600" cy="43180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i="1">
                <a:solidFill>
                  <a:srgbClr val="F50B0B"/>
                </a:solidFill>
              </a:rPr>
              <a:t>Du RAP au RC…Des exigences certificatives « situées » </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541901F0-42A9-4D11-8A78-1DC47190F64F}" type="slidenum">
              <a:rPr lang="fr-FR" sz="1400">
                <a:solidFill>
                  <a:schemeClr val="tx2"/>
                </a:solidFill>
                <a:latin typeface="+mn-lt"/>
              </a:rPr>
              <a:pPr algn="r" fontAlgn="auto">
                <a:spcBef>
                  <a:spcPts val="0"/>
                </a:spcBef>
                <a:spcAft>
                  <a:spcPts val="0"/>
                </a:spcAft>
                <a:defRPr/>
              </a:pPr>
              <a:t>34</a:t>
            </a:fld>
            <a:endParaRPr lang="fr-FR" sz="1400" dirty="0">
              <a:solidFill>
                <a:schemeClr val="tx2"/>
              </a:solidFill>
              <a:latin typeface="+mn-lt"/>
            </a:endParaRPr>
          </a:p>
        </p:txBody>
      </p:sp>
      <p:graphicFrame>
        <p:nvGraphicFramePr>
          <p:cNvPr id="48132" name="Group 4"/>
          <p:cNvGraphicFramePr>
            <a:graphicFrameLocks noGrp="1"/>
          </p:cNvGraphicFramePr>
          <p:nvPr/>
        </p:nvGraphicFramePr>
        <p:xfrm>
          <a:off x="395288" y="2349500"/>
          <a:ext cx="8351837" cy="3492500"/>
        </p:xfrm>
        <a:graphic>
          <a:graphicData uri="http://schemas.openxmlformats.org/drawingml/2006/table">
            <a:tbl>
              <a:tblPr/>
              <a:tblGrid>
                <a:gridCol w="2782887"/>
                <a:gridCol w="2786063"/>
                <a:gridCol w="2782887"/>
              </a:tblGrid>
              <a:tr h="2873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charset="0"/>
                          <a:ea typeface="Times New Roman" pitchFamily="18" charset="0"/>
                          <a:cs typeface="Calibri" pitchFamily="34" charset="0"/>
                        </a:rPr>
                        <a:t>Données de la situation</a:t>
                      </a:r>
                      <a:endParaRPr kumimoji="0" lang="fr-FR" sz="800" b="1" i="0" u="none" strike="noStrike" cap="none" normalizeH="0" baseline="0" smtClean="0">
                        <a:ln>
                          <a:noFill/>
                        </a:ln>
                        <a:solidFill>
                          <a:schemeClr val="bg1"/>
                        </a:solidFill>
                        <a:effectLst/>
                        <a:latin typeface="Arial" charset="0"/>
                        <a:ea typeface="Times New Roman" pitchFamily="18" charset="0"/>
                        <a:cs typeface="Calibri" pitchFamily="34"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a:noFill/>
                    </a:lnB>
                    <a:lnTlToBr>
                      <a:noFill/>
                    </a:lnTlToBr>
                    <a:lnBlToTr>
                      <a:noFill/>
                    </a:lnBlToTr>
                    <a:solidFill>
                      <a:srgbClr val="0000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charset="0"/>
                          <a:ea typeface="Times New Roman" pitchFamily="18" charset="0"/>
                          <a:cs typeface="Calibri" pitchFamily="34" charset="0"/>
                        </a:rPr>
                        <a:t>Savoirs associés</a:t>
                      </a: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a:noFill/>
                    </a:lnB>
                    <a:lnTlToBr>
                      <a:noFill/>
                    </a:lnTlToBr>
                    <a:lnBlToTr>
                      <a:noFill/>
                    </a:lnBlToTr>
                    <a:solidFill>
                      <a:srgbClr val="0000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charset="0"/>
                          <a:ea typeface="Times New Roman" pitchFamily="18" charset="0"/>
                          <a:cs typeface="Calibri" pitchFamily="34" charset="0"/>
                        </a:rPr>
                        <a:t>Performance attendue</a:t>
                      </a: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a:noFill/>
                    </a:lnB>
                    <a:lnTlToBr>
                      <a:noFill/>
                    </a:lnTlToBr>
                    <a:lnBlToTr>
                      <a:noFill/>
                    </a:lnBlToTr>
                    <a:solidFill>
                      <a:srgbClr val="000099"/>
                    </a:solidFill>
                  </a:tcPr>
                </a:tc>
              </a:tr>
              <a:tr h="973138">
                <a:tc row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Les données comptables et commerciales de l’organisation</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Les dossiers des clients et usagers</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Les échéanciers de règlements</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Les informations, émanant des établissements financiers, sur les comptes (relevés, mouvements, avis virements)</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Les journaux de trésorerie</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Les procédures de règlements</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Les procédures de traitement des litiges</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Les règles de confidentialité lors des opérations de règlement</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Les exigences, comportementales et relationnelles, fixées par l’entité vis-à-vis de ses clients ou usagers</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Un environnement numérique de travail de type PGI</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a:noFill/>
                    </a:lnT>
                    <a:lnB w="1905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0" i="0" u="none" strike="noStrike" cap="none" normalizeH="0" baseline="0" smtClean="0">
                          <a:ln>
                            <a:noFill/>
                          </a:ln>
                          <a:solidFill>
                            <a:srgbClr val="B2B2B2"/>
                          </a:solidFill>
                          <a:effectLst/>
                          <a:latin typeface="Arial" charset="0"/>
                          <a:ea typeface="Times New Roman" pitchFamily="18" charset="0"/>
                          <a:cs typeface="Calibri" pitchFamily="34" charset="0"/>
                        </a:rPr>
                        <a:t>Savoirs de gestion et savoirs technologiques</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Les moyens et les modes de règlements en euros et en devises</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Arial" charset="0"/>
                        </a:rPr>
                        <a:t>- L’affacturage</a:t>
                      </a:r>
                      <a:endParaRPr kumimoji="0" lang="fr-FR" sz="600" b="1" i="0" u="none" strike="noStrike" cap="none" normalizeH="0" baseline="0" smtClean="0">
                        <a:ln>
                          <a:noFill/>
                        </a:ln>
                        <a:solidFill>
                          <a:srgbClr val="B2B2B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cs typeface="Times New Roman" pitchFamily="18" charset="0"/>
                        </a:rPr>
                        <a:t>- Le risque client : encours autorisés, solvabilité, délai du crédit clients, rééchelonnement des créances</a:t>
                      </a:r>
                      <a:endParaRPr kumimoji="0" lang="fr-FR" sz="600" b="1" i="0" u="none" strike="noStrike" cap="none" normalizeH="0" baseline="0" smtClean="0">
                        <a:ln>
                          <a:noFill/>
                        </a:ln>
                        <a:solidFill>
                          <a:srgbClr val="B2B2B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cs typeface="Times New Roman" pitchFamily="18" charset="0"/>
                        </a:rPr>
                        <a:t>- Le processus automatisé des règlements et litiges à l’aide d’un PGI</a:t>
                      </a:r>
                      <a:endParaRPr kumimoji="0" lang="fr-FR" sz="600" b="1" i="0" u="none" strike="noStrike" cap="none" normalizeH="0" baseline="0" smtClean="0">
                        <a:ln>
                          <a:noFill/>
                        </a:ln>
                        <a:solidFill>
                          <a:srgbClr val="B2B2B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cs typeface="Times New Roman" pitchFamily="18" charset="0"/>
                        </a:rPr>
                        <a:t>- La dématérialisation des documents commerciaux</a:t>
                      </a:r>
                      <a:endParaRPr kumimoji="0" lang="fr-FR" sz="600" b="1" i="0" u="none" strike="noStrike" cap="none" normalizeH="0" baseline="0" smtClean="0">
                        <a:ln>
                          <a:noFill/>
                        </a:ln>
                        <a:solidFill>
                          <a:srgbClr val="B2B2B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0" i="0" u="none" strike="noStrike" cap="none" normalizeH="0" baseline="0" smtClean="0">
                          <a:ln>
                            <a:noFill/>
                          </a:ln>
                          <a:solidFill>
                            <a:srgbClr val="B2B2B2"/>
                          </a:solidFill>
                          <a:effectLst/>
                          <a:latin typeface="Arial" charset="0"/>
                          <a:cs typeface="Times New Roman" pitchFamily="18" charset="0"/>
                        </a:rPr>
                        <a:t>Savoirs juridiques et économiques</a:t>
                      </a:r>
                      <a:endParaRPr kumimoji="0" lang="fr-FR" sz="600" b="1" i="0" u="none" strike="noStrike" cap="none" normalizeH="0" baseline="0" smtClean="0">
                        <a:ln>
                          <a:noFill/>
                        </a:ln>
                        <a:solidFill>
                          <a:srgbClr val="B2B2B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cs typeface="Times New Roman" pitchFamily="18" charset="0"/>
                        </a:rPr>
                        <a:t>Les obligations et la responsabilité contractuelle</a:t>
                      </a:r>
                      <a:endParaRPr kumimoji="0" lang="fr-FR" sz="600" b="1" i="0" u="none" strike="noStrike" cap="none" normalizeH="0" baseline="0" smtClean="0">
                        <a:ln>
                          <a:noFill/>
                        </a:ln>
                        <a:solidFill>
                          <a:srgbClr val="B2B2B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0" i="0" u="none" strike="noStrike" cap="none" normalizeH="0" baseline="0" smtClean="0">
                          <a:ln>
                            <a:noFill/>
                          </a:ln>
                          <a:solidFill>
                            <a:srgbClr val="B2B2B2"/>
                          </a:solidFill>
                          <a:effectLst/>
                          <a:latin typeface="Arial" charset="0"/>
                          <a:cs typeface="Times New Roman" pitchFamily="18" charset="0"/>
                        </a:rPr>
                        <a:t>Savoirs rédactionnels</a:t>
                      </a:r>
                      <a:endParaRPr kumimoji="0" lang="fr-FR" sz="600" b="1" i="0" u="none" strike="noStrike" cap="none" normalizeH="0" baseline="0" smtClean="0">
                        <a:ln>
                          <a:noFill/>
                        </a:ln>
                        <a:solidFill>
                          <a:srgbClr val="B2B2B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0" i="0" u="none" strike="noStrike" cap="none" normalizeH="0" baseline="0" smtClean="0">
                          <a:ln>
                            <a:noFill/>
                          </a:ln>
                          <a:solidFill>
                            <a:srgbClr val="B2B2B2"/>
                          </a:solidFill>
                          <a:effectLst/>
                          <a:latin typeface="Arial" charset="0"/>
                          <a:cs typeface="Times New Roman" pitchFamily="18" charset="0"/>
                        </a:rPr>
                        <a:t>- Lecture et écriture d’un genre </a:t>
                      </a:r>
                      <a:endParaRPr kumimoji="0" lang="fr-FR" sz="600" b="1" i="0" u="none" strike="noStrike" cap="none" normalizeH="0" baseline="0" smtClean="0">
                        <a:ln>
                          <a:noFill/>
                        </a:ln>
                        <a:solidFill>
                          <a:srgbClr val="B2B2B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cs typeface="Times New Roman" pitchFamily="18" charset="0"/>
                        </a:rPr>
                        <a:t>Le courrier de relance client</a:t>
                      </a:r>
                      <a:endParaRPr kumimoji="0" lang="fr-FR" sz="600" b="1" i="0" u="none" strike="noStrike" cap="none" normalizeH="0" baseline="0" smtClean="0">
                        <a:ln>
                          <a:noFill/>
                        </a:ln>
                        <a:solidFill>
                          <a:srgbClr val="B2B2B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0" i="0" u="none" strike="noStrike" cap="none" normalizeH="0" baseline="0" smtClean="0">
                          <a:ln>
                            <a:noFill/>
                          </a:ln>
                          <a:solidFill>
                            <a:srgbClr val="B2B2B2"/>
                          </a:solidFill>
                          <a:effectLst/>
                          <a:latin typeface="Arial" charset="0"/>
                          <a:cs typeface="Times New Roman" pitchFamily="18" charset="0"/>
                        </a:rPr>
                        <a:t>- Procédés d’écriture</a:t>
                      </a:r>
                      <a:endParaRPr kumimoji="0" lang="fr-FR" sz="600" b="1" i="0" u="none" strike="noStrike" cap="none" normalizeH="0" baseline="0" smtClean="0">
                        <a:ln>
                          <a:noFill/>
                        </a:ln>
                        <a:solidFill>
                          <a:srgbClr val="B2B2B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cs typeface="Times New Roman" pitchFamily="18" charset="0"/>
                        </a:rPr>
                        <a:t>•</a:t>
                      </a:r>
                      <a:r>
                        <a:rPr kumimoji="0" lang="fr-FR" sz="600" b="0" i="0" u="none" strike="noStrike" cap="none" normalizeH="0" baseline="0" smtClean="0">
                          <a:ln>
                            <a:noFill/>
                          </a:ln>
                          <a:solidFill>
                            <a:srgbClr val="B2B2B2"/>
                          </a:solidFill>
                          <a:effectLst/>
                          <a:latin typeface="Arial" charset="0"/>
                          <a:cs typeface="Times New Roman" pitchFamily="18" charset="0"/>
                        </a:rPr>
                        <a:t> </a:t>
                      </a:r>
                      <a:r>
                        <a:rPr kumimoji="0" lang="fr-FR" sz="600" b="1" i="0" u="none" strike="noStrike" cap="none" normalizeH="0" baseline="0" smtClean="0">
                          <a:ln>
                            <a:noFill/>
                          </a:ln>
                          <a:solidFill>
                            <a:srgbClr val="B2B2B2"/>
                          </a:solidFill>
                          <a:effectLst/>
                          <a:latin typeface="Arial" charset="0"/>
                          <a:cs typeface="Times New Roman" pitchFamily="18" charset="0"/>
                        </a:rPr>
                        <a:t>L’interpellation du client</a:t>
                      </a:r>
                      <a:endParaRPr kumimoji="0" lang="fr-FR" sz="600" b="1" i="0" u="none" strike="noStrike" cap="none" normalizeH="0" baseline="0" smtClean="0">
                        <a:ln>
                          <a:noFill/>
                        </a:ln>
                        <a:solidFill>
                          <a:srgbClr val="B2B2B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cs typeface="Times New Roman" pitchFamily="18" charset="0"/>
                        </a:rPr>
                        <a:t>•</a:t>
                      </a:r>
                      <a:endParaRPr kumimoji="0" lang="fr-FR" sz="600" b="1" i="0" u="none" strike="noStrike" cap="none" normalizeH="0" baseline="0" smtClean="0">
                        <a:ln>
                          <a:noFill/>
                        </a:ln>
                        <a:solidFill>
                          <a:srgbClr val="B2B2B2"/>
                        </a:solidFill>
                        <a:effectLst/>
                        <a:latin typeface="Times New Roman" pitchFamily="18" charset="0"/>
                        <a:cs typeface="Times New Roman" pitchFamily="18"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0" i="0" u="none" strike="noStrike" cap="none" normalizeH="0" baseline="0" smtClean="0">
                          <a:ln>
                            <a:noFill/>
                          </a:ln>
                          <a:solidFill>
                            <a:srgbClr val="B2B2B2"/>
                          </a:solidFill>
                          <a:effectLst/>
                          <a:latin typeface="Arial" charset="0"/>
                          <a:ea typeface="Times New Roman" pitchFamily="18" charset="0"/>
                          <a:cs typeface="Calibri" pitchFamily="34" charset="0"/>
                        </a:rPr>
                        <a:t>Complexité</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Détection et rectification d’anomalies simples dans la tenue des comptes clients : saisie, imputation, codification </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Combinaison de différents modes de règlement : escompte au comptant, échelonnement</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Réclamations de clients</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Règlements en devises</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a:noFill/>
                    </a:lnT>
                    <a:lnB>
                      <a:noFill/>
                    </a:lnB>
                    <a:lnTlToBr>
                      <a:noFill/>
                    </a:lnTlToBr>
                    <a:lnBlToTr>
                      <a:noFill/>
                    </a:lnBlToTr>
                    <a:noFill/>
                  </a:tcPr>
                </a:tc>
              </a:tr>
              <a:tr h="1570038">
                <a:tc vMerge="1">
                  <a:txBody>
                    <a:bodyPr/>
                    <a:lstStyle/>
                    <a:p>
                      <a:endParaRPr lang="fr-FR"/>
                    </a:p>
                  </a:txBody>
                  <a:tcPr/>
                </a:tc>
                <a:tc vMerge="1">
                  <a:txBody>
                    <a:bodyPr/>
                    <a:lstStyle/>
                    <a:p>
                      <a:endParaRPr lang="fr-FR"/>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0" i="0" u="none" strike="noStrike" cap="none" normalizeH="0" baseline="0" smtClean="0">
                          <a:ln>
                            <a:noFill/>
                          </a:ln>
                          <a:solidFill>
                            <a:srgbClr val="B2B2B2"/>
                          </a:solidFill>
                          <a:effectLst/>
                          <a:latin typeface="Arial" charset="0"/>
                          <a:ea typeface="Times New Roman" pitchFamily="18" charset="0"/>
                          <a:cs typeface="Calibri" pitchFamily="34" charset="0"/>
                        </a:rPr>
                        <a:t>Aléas</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Échéances non respectées et rééchelonnement des règlements</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Justification non fondée d’un client</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Dérapage relationnel</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Règlement erroné</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 Mise au contentieux de la créance</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a:noFill/>
                    </a:lnT>
                    <a:lnB>
                      <a:noFill/>
                    </a:lnB>
                    <a:lnTlToBr>
                      <a:noFill/>
                    </a:lnTlToBr>
                    <a:lnBlToTr>
                      <a:noFill/>
                    </a:lnBlToTr>
                    <a:noFill/>
                  </a:tcPr>
                </a:tc>
              </a:tr>
              <a:tr h="19208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charset="0"/>
                          <a:ea typeface="Times New Roman" pitchFamily="18" charset="0"/>
                          <a:cs typeface="Calibri" pitchFamily="34" charset="0"/>
                        </a:rPr>
                        <a:t>Compétences</a:t>
                      </a:r>
                    </a:p>
                  </a:txBody>
                  <a:tcPr horzOverflow="overflow">
                    <a:lnL w="19050" cap="flat" cmpd="sng" algn="ctr">
                      <a:solidFill>
                        <a:schemeClr val="tx1"/>
                      </a:solidFill>
                      <a:prstDash val="solid"/>
                      <a:round/>
                      <a:headEnd type="none" w="med" len="med"/>
                      <a:tailEnd type="none" w="med" len="med"/>
                    </a:lnL>
                    <a:lnR>
                      <a:noFill/>
                    </a:lnR>
                    <a:lnT w="19050" cap="flat" cmpd="sng" algn="ctr">
                      <a:solidFill>
                        <a:schemeClr val="tx1"/>
                      </a:solidFill>
                      <a:prstDash val="solid"/>
                      <a:round/>
                      <a:headEnd type="none" w="med" len="med"/>
                      <a:tailEnd type="none" w="med" len="med"/>
                    </a:lnT>
                    <a:lnB>
                      <a:noFill/>
                    </a:lnB>
                    <a:lnTlToBr>
                      <a:noFill/>
                    </a:lnTlToBr>
                    <a:lnBlToTr>
                      <a:noFill/>
                    </a:lnBlToTr>
                    <a:solidFill>
                      <a:srgbClr val="0000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charset="0"/>
                          <a:ea typeface="Times New Roman" pitchFamily="18" charset="0"/>
                          <a:cs typeface="Calibri" pitchFamily="34" charset="0"/>
                        </a:rPr>
                        <a:t>Critère d’évaluation</a:t>
                      </a:r>
                    </a:p>
                  </a:txBody>
                  <a:tcPr horzOverflow="overflow">
                    <a:lnL>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a:noFill/>
                    </a:lnB>
                    <a:lnTlToBr>
                      <a:noFill/>
                    </a:lnTlToBr>
                    <a:lnBlToTr>
                      <a:noFill/>
                    </a:lnBlToTr>
                    <a:solidFill>
                      <a:srgbClr val="000099"/>
                    </a:solidFill>
                  </a:tcPr>
                </a:tc>
                <a:tc row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700" b="0" i="0" u="none" strike="noStrike" cap="none" normalizeH="0" baseline="0" smtClean="0">
                          <a:ln>
                            <a:noFill/>
                          </a:ln>
                          <a:solidFill>
                            <a:srgbClr val="B2B2B2"/>
                          </a:solidFill>
                          <a:effectLst/>
                          <a:latin typeface="Arial" charset="0"/>
                          <a:ea typeface="Times New Roman" pitchFamily="18" charset="0"/>
                          <a:cs typeface="Calibri" pitchFamily="34" charset="0"/>
                        </a:rPr>
                        <a:t>Résultats attendus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ea typeface="Times New Roman" pitchFamily="18" charset="0"/>
                          <a:cs typeface="Calibri" pitchFamily="34" charset="0"/>
                        </a:rPr>
                        <a:t>Le traitement des règlements est assuré, les litiges sont suivis dans le cadre des règles fixées dans l’organisation et dans le respect de la relation avec les clients et usagers</a:t>
                      </a:r>
                      <a:endParaRPr kumimoji="0" lang="fr-FR" sz="600" b="1" i="0" u="none" strike="noStrike" cap="none" normalizeH="0" baseline="0" smtClean="0">
                        <a:ln>
                          <a:noFill/>
                        </a:ln>
                        <a:solidFill>
                          <a:srgbClr val="B2B2B2"/>
                        </a:solidFill>
                        <a:effectLst/>
                        <a:latin typeface="Times New Roman" pitchFamily="18" charset="0"/>
                        <a:ea typeface="Times New Roman" pitchFamily="18" charset="0"/>
                        <a:cs typeface="Calibri" pitchFamily="34"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a:noFill/>
                    </a:lnT>
                    <a:lnB w="19050" cap="flat" cmpd="sng" algn="ctr">
                      <a:solidFill>
                        <a:schemeClr val="tx1"/>
                      </a:solidFill>
                      <a:prstDash val="solid"/>
                      <a:round/>
                      <a:headEnd type="none" w="med" len="med"/>
                      <a:tailEnd type="none" w="med" len="med"/>
                    </a:lnB>
                    <a:lnTlToBr>
                      <a:noFill/>
                    </a:lnTlToBr>
                    <a:lnBlToTr>
                      <a:noFill/>
                    </a:lnBlToTr>
                    <a:noFill/>
                  </a:tcPr>
                </a:tc>
              </a:tr>
              <a:tr h="4492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cs typeface="Times New Roman" pitchFamily="18" charset="0"/>
                        </a:rPr>
                        <a:t>Suivre des règlements clients </a:t>
                      </a:r>
                      <a:endParaRPr kumimoji="0" lang="fr-FR" sz="600" b="1" i="0" u="none" strike="noStrike" cap="none" normalizeH="0" baseline="0" smtClean="0">
                        <a:ln>
                          <a:noFill/>
                        </a:ln>
                        <a:solidFill>
                          <a:srgbClr val="B2B2B2"/>
                        </a:solidFill>
                        <a:effectLst/>
                        <a:latin typeface="Arial" charset="0"/>
                      </a:endParaRPr>
                    </a:p>
                  </a:txBody>
                  <a:tcPr anchor="ctr" horzOverflow="overflow">
                    <a:lnL w="19050" cap="flat" cmpd="sng" algn="ctr">
                      <a:solidFill>
                        <a:schemeClr val="tx1"/>
                      </a:solidFill>
                      <a:prstDash val="solid"/>
                      <a:round/>
                      <a:headEnd type="none" w="med" len="med"/>
                      <a:tailEnd type="none" w="med" len="med"/>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rgbClr val="B2B2B2"/>
                          </a:solidFill>
                          <a:effectLst/>
                          <a:latin typeface="Arial" charset="0"/>
                          <a:cs typeface="Times New Roman" pitchFamily="18" charset="0"/>
                        </a:rPr>
                        <a:t>Efficacité du suivi des règlements des clients</a:t>
                      </a:r>
                      <a:endParaRPr kumimoji="0" lang="fr-FR" sz="600" b="1" i="0" u="none" strike="noStrike" cap="none" normalizeH="0" baseline="0" smtClean="0">
                        <a:ln>
                          <a:noFill/>
                        </a:ln>
                        <a:solidFill>
                          <a:srgbClr val="B2B2B2"/>
                        </a:solidFill>
                        <a:effectLst/>
                        <a:latin typeface="Arial" charset="0"/>
                      </a:endParaRPr>
                    </a:p>
                  </a:txBody>
                  <a:tcPr anchor="ctr" horzOverflow="overflow">
                    <a:lnL>
                      <a:noFill/>
                    </a:lnL>
                    <a:lnR w="19050" cap="flat" cmpd="sng" algn="ctr">
                      <a:solidFill>
                        <a:schemeClr val="tx1"/>
                      </a:solidFill>
                      <a:prstDash val="solid"/>
                      <a:round/>
                      <a:headEnd type="none" w="med" len="med"/>
                      <a:tailEnd type="none" w="med" len="med"/>
                    </a:lnR>
                    <a:lnT>
                      <a:noFill/>
                    </a:lnT>
                    <a:lnB w="1905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fr-FR"/>
                    </a:p>
                  </a:txBody>
                  <a:tcPr/>
                </a:tc>
              </a:tr>
            </a:tbl>
          </a:graphicData>
        </a:graphic>
      </p:graphicFrame>
      <p:pic>
        <p:nvPicPr>
          <p:cNvPr id="66583" name="Picture 24" descr="MC900335270[1]">
            <a:hlinkClick r:id="rId3" action="ppaction://hlinkfile"/>
          </p:cNvPr>
          <p:cNvPicPr>
            <a:picLocks noChangeAspect="1" noChangeArrowheads="1"/>
          </p:cNvPicPr>
          <p:nvPr/>
        </p:nvPicPr>
        <p:blipFill>
          <a:blip r:embed="rId4"/>
          <a:srcRect/>
          <a:stretch>
            <a:fillRect/>
          </a:stretch>
        </p:blipFill>
        <p:spPr bwMode="auto">
          <a:xfrm>
            <a:off x="8316913" y="1341438"/>
            <a:ext cx="401637" cy="298450"/>
          </a:xfrm>
          <a:prstGeom prst="rect">
            <a:avLst/>
          </a:prstGeom>
          <a:noFill/>
          <a:ln w="9525">
            <a:noFill/>
            <a:miter lim="800000"/>
            <a:headEnd/>
            <a:tailEnd/>
          </a:ln>
        </p:spPr>
      </p:pic>
      <p:sp>
        <p:nvSpPr>
          <p:cNvPr id="48153" name="Rectangle 25"/>
          <p:cNvSpPr>
            <a:spLocks noChangeArrowheads="1"/>
          </p:cNvSpPr>
          <p:nvPr/>
        </p:nvSpPr>
        <p:spPr bwMode="auto">
          <a:xfrm>
            <a:off x="395288" y="1773238"/>
            <a:ext cx="7705725" cy="517525"/>
          </a:xfrm>
          <a:prstGeom prst="rect">
            <a:avLst/>
          </a:prstGeom>
          <a:noFill/>
          <a:ln w="9525">
            <a:noFill/>
            <a:miter lim="800000"/>
            <a:headEnd/>
            <a:tailEnd/>
          </a:ln>
          <a:effectLst/>
        </p:spPr>
        <p:txBody>
          <a:bodyPr anchor="ctr">
            <a:spAutoFit/>
          </a:bodyPr>
          <a:lstStyle/>
          <a:p>
            <a:pPr eaLnBrk="0" hangingPunct="0">
              <a:tabLst>
                <a:tab pos="5029200" algn="l"/>
              </a:tabLst>
              <a:defRPr/>
            </a:pPr>
            <a:r>
              <a:rPr lang="fr-FR" sz="1400">
                <a:solidFill>
                  <a:srgbClr val="000099"/>
                </a:solidFill>
              </a:rPr>
              <a:t>Classe 1.2. Gestion administrative des relations avec les clients et les usagers</a:t>
            </a:r>
          </a:p>
          <a:p>
            <a:pPr eaLnBrk="0" hangingPunct="0">
              <a:tabLst>
                <a:tab pos="5029200" algn="l"/>
              </a:tabLst>
              <a:defRPr/>
            </a:pPr>
            <a:r>
              <a:rPr lang="fr-FR" sz="1400" b="1">
                <a:solidFill>
                  <a:srgbClr val="000099"/>
                </a:solidFill>
              </a:rPr>
              <a:t>                                   </a:t>
            </a:r>
            <a:r>
              <a:rPr lang="fr-FR" sz="1400" b="1">
                <a:solidFill>
                  <a:srgbClr val="000099"/>
                </a:solidFill>
                <a:effectLst>
                  <a:outerShdw blurRad="38100" dist="38100" dir="2700000" algn="tl">
                    <a:srgbClr val="C0C0C0"/>
                  </a:outerShdw>
                </a:effectLst>
              </a:rPr>
              <a:t>1.2.5. Traitement des règlements et suivi des litiges</a:t>
            </a:r>
          </a:p>
        </p:txBody>
      </p:sp>
      <p:sp>
        <p:nvSpPr>
          <p:cNvPr id="66585"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r>
              <a:rPr lang="fr-FR" sz="2400" i="1">
                <a:solidFill>
                  <a:srgbClr val="990000"/>
                </a:solidFill>
                <a:latin typeface="Times New Roman" pitchFamily="18" charset="0"/>
              </a:rPr>
              <a:t/>
            </a:r>
            <a:br>
              <a:rPr lang="fr-FR" sz="2400" i="1">
                <a:solidFill>
                  <a:srgbClr val="990000"/>
                </a:solidFill>
                <a:latin typeface="Times New Roman" pitchFamily="18" charset="0"/>
              </a:rPr>
            </a:br>
            <a:r>
              <a:rPr lang="fr-FR" sz="2400" i="1">
                <a:solidFill>
                  <a:srgbClr val="990000"/>
                </a:solidFill>
                <a:latin typeface="Times New Roman" pitchFamily="18" charset="0"/>
              </a:rPr>
              <a:t> Les contenus de certification</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09" name="Espace réservé du contenu 2"/>
          <p:cNvSpPr txBox="1">
            <a:spLocks/>
          </p:cNvSpPr>
          <p:nvPr/>
        </p:nvSpPr>
        <p:spPr bwMode="auto">
          <a:xfrm>
            <a:off x="395288" y="1268413"/>
            <a:ext cx="8229600" cy="43180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i="1">
                <a:solidFill>
                  <a:srgbClr val="F50B0B"/>
                </a:solidFill>
              </a:rPr>
              <a:t>Du RAP au RC…Des exigences certificatives « situées » </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AA51B89C-6537-4B4A-9A0E-E319F2E4BC15}" type="slidenum">
              <a:rPr lang="fr-FR" sz="1400">
                <a:solidFill>
                  <a:schemeClr val="tx2"/>
                </a:solidFill>
                <a:latin typeface="+mn-lt"/>
              </a:rPr>
              <a:pPr algn="r" fontAlgn="auto">
                <a:spcBef>
                  <a:spcPts val="0"/>
                </a:spcBef>
                <a:spcAft>
                  <a:spcPts val="0"/>
                </a:spcAft>
                <a:defRPr/>
              </a:pPr>
              <a:t>35</a:t>
            </a:fld>
            <a:endParaRPr lang="fr-FR" sz="1400" dirty="0">
              <a:solidFill>
                <a:schemeClr val="tx2"/>
              </a:solidFill>
              <a:latin typeface="+mn-lt"/>
            </a:endParaRPr>
          </a:p>
        </p:txBody>
      </p:sp>
      <p:pic>
        <p:nvPicPr>
          <p:cNvPr id="68611" name="Picture 4" descr="MC900335270[1]">
            <a:hlinkClick r:id="rId3" action="ppaction://hlinkfile"/>
          </p:cNvPr>
          <p:cNvPicPr>
            <a:picLocks noChangeAspect="1" noChangeArrowheads="1"/>
          </p:cNvPicPr>
          <p:nvPr/>
        </p:nvPicPr>
        <p:blipFill>
          <a:blip r:embed="rId4"/>
          <a:srcRect/>
          <a:stretch>
            <a:fillRect/>
          </a:stretch>
        </p:blipFill>
        <p:spPr bwMode="auto">
          <a:xfrm>
            <a:off x="8316913" y="1341438"/>
            <a:ext cx="401637" cy="298450"/>
          </a:xfrm>
          <a:prstGeom prst="rect">
            <a:avLst/>
          </a:prstGeom>
          <a:noFill/>
          <a:ln w="9525">
            <a:noFill/>
            <a:miter lim="800000"/>
            <a:headEnd/>
            <a:tailEnd/>
          </a:ln>
        </p:spPr>
      </p:pic>
      <p:graphicFrame>
        <p:nvGraphicFramePr>
          <p:cNvPr id="50181" name="Group 5"/>
          <p:cNvGraphicFramePr>
            <a:graphicFrameLocks noGrp="1"/>
          </p:cNvGraphicFramePr>
          <p:nvPr/>
        </p:nvGraphicFramePr>
        <p:xfrm>
          <a:off x="1547813" y="1773238"/>
          <a:ext cx="6121400" cy="2603500"/>
        </p:xfrm>
        <a:graphic>
          <a:graphicData uri="http://schemas.openxmlformats.org/drawingml/2006/table">
            <a:tbl>
              <a:tblPr/>
              <a:tblGrid>
                <a:gridCol w="6121400"/>
              </a:tblGrid>
              <a:tr h="3175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smtClean="0">
                          <a:ln>
                            <a:noFill/>
                          </a:ln>
                          <a:solidFill>
                            <a:schemeClr val="bg1"/>
                          </a:solidFill>
                          <a:effectLst/>
                          <a:latin typeface="Arial" charset="0"/>
                          <a:ea typeface="Times New Roman" pitchFamily="18" charset="0"/>
                          <a:cs typeface="Calibri" pitchFamily="34" charset="0"/>
                        </a:rPr>
                        <a:t>Données de la situation</a:t>
                      </a:r>
                      <a:endParaRPr kumimoji="0" lang="fr-FR" sz="1200" b="1" i="0" u="none" strike="noStrike" cap="none" normalizeH="0" baseline="0" smtClean="0">
                        <a:ln>
                          <a:noFill/>
                        </a:ln>
                        <a:solidFill>
                          <a:schemeClr val="bg1"/>
                        </a:solidFill>
                        <a:effectLst/>
                        <a:latin typeface="Arial" charset="0"/>
                        <a:ea typeface="Times New Roman" pitchFamily="18" charset="0"/>
                        <a:cs typeface="Calibri" pitchFamily="34" charset="0"/>
                      </a:endParaRPr>
                    </a:p>
                  </a:txBody>
                  <a:tcPr anchor="ctr" horzOverflow="overflow">
                    <a:lnL w="12700" cap="flat" cmpd="sng" algn="ctr">
                      <a:solidFill>
                        <a:srgbClr val="8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solidFill>
                      <a:srgbClr val="000080"/>
                    </a:solidFill>
                  </a:tcPr>
                </a:tc>
              </a:tr>
              <a:tr h="5318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1" i="0" u="none" strike="noStrike" cap="none" normalizeH="0" baseline="0" smtClean="0">
                          <a:ln>
                            <a:noFill/>
                          </a:ln>
                          <a:solidFill>
                            <a:schemeClr val="tx1"/>
                          </a:solidFill>
                          <a:effectLst/>
                          <a:latin typeface="Arial" charset="0"/>
                          <a:ea typeface="Times New Roman" pitchFamily="18" charset="0"/>
                          <a:cs typeface="Calibri" pitchFamily="34" charset="0"/>
                        </a:rPr>
                        <a:t>- </a:t>
                      </a:r>
                      <a:r>
                        <a:rPr kumimoji="0" lang="fr-FR" sz="1200" b="0" i="0" u="none" strike="noStrike" cap="none" normalizeH="0" baseline="0" smtClean="0">
                          <a:ln>
                            <a:noFill/>
                          </a:ln>
                          <a:solidFill>
                            <a:srgbClr val="0000FF"/>
                          </a:solidFill>
                          <a:effectLst/>
                          <a:latin typeface="Arial" charset="0"/>
                          <a:ea typeface="Times New Roman" pitchFamily="18" charset="0"/>
                          <a:cs typeface="Calibri" pitchFamily="34" charset="0"/>
                        </a:rPr>
                        <a:t>Les données comptables</a:t>
                      </a:r>
                      <a:r>
                        <a:rPr kumimoji="0" lang="fr-FR" sz="1200" b="1" i="0" u="none" strike="noStrike" cap="none" normalizeH="0" baseline="0" smtClean="0">
                          <a:ln>
                            <a:noFill/>
                          </a:ln>
                          <a:solidFill>
                            <a:schemeClr val="tx1"/>
                          </a:solidFill>
                          <a:effectLst/>
                          <a:latin typeface="Arial" charset="0"/>
                          <a:ea typeface="Times New Roman" pitchFamily="18" charset="0"/>
                          <a:cs typeface="Calibri" pitchFamily="34" charset="0"/>
                        </a:rPr>
                        <a:t> et commerciales de l’organisation</a:t>
                      </a:r>
                      <a:endParaRPr kumimoji="0" lang="fr-FR" sz="12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1" i="0" u="none" strike="noStrike" cap="none" normalizeH="0" baseline="0" smtClean="0">
                          <a:ln>
                            <a:noFill/>
                          </a:ln>
                          <a:solidFill>
                            <a:schemeClr val="tx1"/>
                          </a:solidFill>
                          <a:effectLst/>
                          <a:latin typeface="Arial" charset="0"/>
                          <a:ea typeface="Times New Roman" pitchFamily="18" charset="0"/>
                          <a:cs typeface="Calibri" pitchFamily="34" charset="0"/>
                        </a:rPr>
                        <a:t>- Les dossiers des clients et usagers</a:t>
                      </a:r>
                      <a:endParaRPr kumimoji="0" lang="fr-FR" sz="12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1" i="0" u="none" strike="noStrike" cap="none" normalizeH="0" baseline="0" smtClean="0">
                          <a:ln>
                            <a:noFill/>
                          </a:ln>
                          <a:solidFill>
                            <a:schemeClr val="tx1"/>
                          </a:solidFill>
                          <a:effectLst/>
                          <a:latin typeface="Arial" charset="0"/>
                          <a:ea typeface="Times New Roman" pitchFamily="18" charset="0"/>
                          <a:cs typeface="Calibri" pitchFamily="34" charset="0"/>
                        </a:rPr>
                        <a:t>- Les échéanciers de règlements</a:t>
                      </a:r>
                      <a:endParaRPr kumimoji="0" lang="fr-FR" sz="12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1" i="0" u="none" strike="noStrike" cap="none" normalizeH="0" baseline="0" smtClean="0">
                          <a:ln>
                            <a:noFill/>
                          </a:ln>
                          <a:solidFill>
                            <a:schemeClr val="tx1"/>
                          </a:solidFill>
                          <a:effectLst/>
                          <a:latin typeface="Arial" charset="0"/>
                          <a:ea typeface="Times New Roman" pitchFamily="18" charset="0"/>
                          <a:cs typeface="Calibri" pitchFamily="34" charset="0"/>
                        </a:rPr>
                        <a:t>- Les informations, émanant des établissements financiers, sur les comptes (</a:t>
                      </a:r>
                      <a:r>
                        <a:rPr kumimoji="0" lang="fr-FR" sz="1200" b="0" i="0" u="none" strike="noStrike" cap="none" normalizeH="0" baseline="0" smtClean="0">
                          <a:ln>
                            <a:noFill/>
                          </a:ln>
                          <a:solidFill>
                            <a:srgbClr val="0000FF"/>
                          </a:solidFill>
                          <a:effectLst/>
                          <a:latin typeface="Arial" charset="0"/>
                          <a:ea typeface="Times New Roman" pitchFamily="18" charset="0"/>
                          <a:cs typeface="Calibri" pitchFamily="34" charset="0"/>
                        </a:rPr>
                        <a:t>relevés, mouvements, avis virements</a:t>
                      </a:r>
                      <a:r>
                        <a:rPr kumimoji="0" lang="fr-FR" sz="1200" b="1" i="0" u="none" strike="noStrike" cap="none" normalizeH="0" baseline="0" smtClean="0">
                          <a:ln>
                            <a:noFill/>
                          </a:ln>
                          <a:solidFill>
                            <a:schemeClr val="tx1"/>
                          </a:solidFill>
                          <a:effectLst/>
                          <a:latin typeface="Arial" charset="0"/>
                          <a:ea typeface="Times New Roman" pitchFamily="18" charset="0"/>
                          <a:cs typeface="Calibri" pitchFamily="34" charset="0"/>
                        </a:rPr>
                        <a:t>)</a:t>
                      </a:r>
                      <a:endParaRPr kumimoji="0" lang="fr-FR" sz="12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smtClean="0">
                          <a:ln>
                            <a:noFill/>
                          </a:ln>
                          <a:solidFill>
                            <a:schemeClr val="tx1"/>
                          </a:solidFill>
                          <a:effectLst/>
                          <a:latin typeface="Arial" charset="0"/>
                          <a:ea typeface="Times New Roman" pitchFamily="18" charset="0"/>
                          <a:cs typeface="Calibri" pitchFamily="34" charset="0"/>
                        </a:rPr>
                        <a:t>- </a:t>
                      </a:r>
                      <a:r>
                        <a:rPr kumimoji="0" lang="fr-FR" sz="1200" b="0" i="0" u="none" strike="noStrike" cap="none" normalizeH="0" baseline="0" smtClean="0">
                          <a:ln>
                            <a:noFill/>
                          </a:ln>
                          <a:solidFill>
                            <a:srgbClr val="0000FF"/>
                          </a:solidFill>
                          <a:effectLst/>
                          <a:latin typeface="Arial" charset="0"/>
                          <a:ea typeface="Times New Roman" pitchFamily="18" charset="0"/>
                          <a:cs typeface="Calibri" pitchFamily="34" charset="0"/>
                        </a:rPr>
                        <a:t>Les journaux de trésorerie</a:t>
                      </a:r>
                      <a:endParaRPr kumimoji="0" lang="fr-FR" sz="12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1" i="0" u="none" strike="noStrike" cap="none" normalizeH="0" baseline="0" smtClean="0">
                          <a:ln>
                            <a:noFill/>
                          </a:ln>
                          <a:solidFill>
                            <a:schemeClr val="tx1"/>
                          </a:solidFill>
                          <a:effectLst/>
                          <a:latin typeface="Arial" charset="0"/>
                          <a:ea typeface="Times New Roman" pitchFamily="18" charset="0"/>
                          <a:cs typeface="Calibri" pitchFamily="34" charset="0"/>
                        </a:rPr>
                        <a:t>- Les procédures de règlements</a:t>
                      </a:r>
                      <a:endParaRPr kumimoji="0" lang="fr-FR" sz="12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1" i="0" u="none" strike="noStrike" cap="none" normalizeH="0" baseline="0" smtClean="0">
                          <a:ln>
                            <a:noFill/>
                          </a:ln>
                          <a:solidFill>
                            <a:schemeClr val="tx1"/>
                          </a:solidFill>
                          <a:effectLst/>
                          <a:latin typeface="Arial" charset="0"/>
                          <a:ea typeface="Times New Roman" pitchFamily="18" charset="0"/>
                          <a:cs typeface="Calibri" pitchFamily="34" charset="0"/>
                        </a:rPr>
                        <a:t>- Les procédures de traitement des litiges</a:t>
                      </a:r>
                      <a:endParaRPr kumimoji="0" lang="fr-FR" sz="12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1" i="0" u="none" strike="noStrike" cap="none" normalizeH="0" baseline="0" smtClean="0">
                          <a:ln>
                            <a:noFill/>
                          </a:ln>
                          <a:solidFill>
                            <a:srgbClr val="008000"/>
                          </a:solidFill>
                          <a:effectLst/>
                          <a:latin typeface="Arial" charset="0"/>
                          <a:ea typeface="Times New Roman" pitchFamily="18" charset="0"/>
                          <a:cs typeface="Calibri" pitchFamily="34" charset="0"/>
                        </a:rPr>
                        <a:t>- </a:t>
                      </a:r>
                      <a:r>
                        <a:rPr kumimoji="0" lang="fr-FR" sz="1200" b="0" i="0" u="none" strike="noStrike" cap="none" normalizeH="0" baseline="0" smtClean="0">
                          <a:ln>
                            <a:noFill/>
                          </a:ln>
                          <a:solidFill>
                            <a:srgbClr val="008000"/>
                          </a:solidFill>
                          <a:effectLst/>
                          <a:latin typeface="Arial" charset="0"/>
                          <a:ea typeface="Times New Roman" pitchFamily="18" charset="0"/>
                          <a:cs typeface="Calibri" pitchFamily="34" charset="0"/>
                        </a:rPr>
                        <a:t>Les règles de confidentialité lors des opérations de règlement</a:t>
                      </a:r>
                      <a:endParaRPr kumimoji="0" lang="fr-FR" sz="12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smtClean="0">
                          <a:ln>
                            <a:noFill/>
                          </a:ln>
                          <a:solidFill>
                            <a:srgbClr val="008000"/>
                          </a:solidFill>
                          <a:effectLst/>
                          <a:latin typeface="Arial" charset="0"/>
                          <a:ea typeface="Times New Roman" pitchFamily="18" charset="0"/>
                          <a:cs typeface="Calibri" pitchFamily="34" charset="0"/>
                        </a:rPr>
                        <a:t>- Les exigences, comportementales et relationnelles, fixées par l’entité vis-à-vis de ses clients ou usagers</a:t>
                      </a:r>
                      <a:endParaRPr kumimoji="0" lang="fr-FR" sz="12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smtClean="0">
                          <a:ln>
                            <a:noFill/>
                          </a:ln>
                          <a:solidFill>
                            <a:srgbClr val="CC0000"/>
                          </a:solidFill>
                          <a:effectLst/>
                          <a:latin typeface="Arial" charset="0"/>
                          <a:ea typeface="Times New Roman" pitchFamily="18" charset="0"/>
                          <a:cs typeface="Calibri" pitchFamily="34" charset="0"/>
                        </a:rPr>
                        <a:t>- Un environnement numérique de travail de type PGI</a:t>
                      </a:r>
                      <a:endParaRPr kumimoji="0" lang="fr-FR" sz="12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txBody>
                  <a:tcPr horzOverflow="overflow">
                    <a:lnL w="12700" cap="flat" cmpd="sng" algn="ctr">
                      <a:solidFill>
                        <a:srgbClr val="8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bl>
          </a:graphicData>
        </a:graphic>
      </p:graphicFrame>
      <p:sp>
        <p:nvSpPr>
          <p:cNvPr id="68620"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r>
              <a:rPr lang="fr-FR" sz="2400" i="1">
                <a:solidFill>
                  <a:srgbClr val="990000"/>
                </a:solidFill>
                <a:latin typeface="Times New Roman" pitchFamily="18" charset="0"/>
              </a:rPr>
              <a:t/>
            </a:r>
            <a:br>
              <a:rPr lang="fr-FR" sz="2400" i="1">
                <a:solidFill>
                  <a:srgbClr val="990000"/>
                </a:solidFill>
                <a:latin typeface="Times New Roman" pitchFamily="18" charset="0"/>
              </a:rPr>
            </a:br>
            <a:r>
              <a:rPr lang="fr-FR" sz="2400" i="1">
                <a:solidFill>
                  <a:srgbClr val="990000"/>
                </a:solidFill>
                <a:latin typeface="Times New Roman" pitchFamily="18" charset="0"/>
              </a:rPr>
              <a:t> Les contenus de certification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0181"/>
                                        </p:tgtEl>
                                        <p:attrNameLst>
                                          <p:attrName>style.visibility</p:attrName>
                                        </p:attrNameLst>
                                      </p:cBhvr>
                                      <p:to>
                                        <p:strVal val="visible"/>
                                      </p:to>
                                    </p:set>
                                    <p:anim calcmode="lin" valueType="num">
                                      <p:cBhvr>
                                        <p:cTn id="7" dur="1000" fill="hold"/>
                                        <p:tgtEl>
                                          <p:spTgt spid="50181"/>
                                        </p:tgtEl>
                                        <p:attrNameLst>
                                          <p:attrName>ppt_w</p:attrName>
                                        </p:attrNameLst>
                                      </p:cBhvr>
                                      <p:tavLst>
                                        <p:tav tm="0">
                                          <p:val>
                                            <p:fltVal val="0"/>
                                          </p:val>
                                        </p:tav>
                                        <p:tav tm="100000">
                                          <p:val>
                                            <p:strVal val="#ppt_w"/>
                                          </p:val>
                                        </p:tav>
                                      </p:tavLst>
                                    </p:anim>
                                    <p:anim calcmode="lin" valueType="num">
                                      <p:cBhvr>
                                        <p:cTn id="8" dur="1000" fill="hold"/>
                                        <p:tgtEl>
                                          <p:spTgt spid="5018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7" name="Espace réservé du contenu 2"/>
          <p:cNvSpPr txBox="1">
            <a:spLocks/>
          </p:cNvSpPr>
          <p:nvPr/>
        </p:nvSpPr>
        <p:spPr bwMode="auto">
          <a:xfrm>
            <a:off x="395288" y="1268413"/>
            <a:ext cx="8229600" cy="43180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i="1">
                <a:solidFill>
                  <a:srgbClr val="F50B0B"/>
                </a:solidFill>
              </a:rPr>
              <a:t>Du RAP au RC…Des exigences certificatives « situées » </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B97E1E73-02FE-414F-8026-DC634D9339F3}" type="slidenum">
              <a:rPr lang="fr-FR" sz="1400">
                <a:solidFill>
                  <a:schemeClr val="tx2"/>
                </a:solidFill>
                <a:latin typeface="+mn-lt"/>
              </a:rPr>
              <a:pPr algn="r" fontAlgn="auto">
                <a:spcBef>
                  <a:spcPts val="0"/>
                </a:spcBef>
                <a:spcAft>
                  <a:spcPts val="0"/>
                </a:spcAft>
                <a:defRPr/>
              </a:pPr>
              <a:t>36</a:t>
            </a:fld>
            <a:endParaRPr lang="fr-FR" sz="1400" dirty="0">
              <a:solidFill>
                <a:schemeClr val="tx2"/>
              </a:solidFill>
              <a:latin typeface="+mn-lt"/>
            </a:endParaRPr>
          </a:p>
        </p:txBody>
      </p:sp>
      <p:pic>
        <p:nvPicPr>
          <p:cNvPr id="70659" name="Picture 4" descr="MC900335270[1]">
            <a:hlinkClick r:id="rId3" action="ppaction://hlinkfile"/>
          </p:cNvPr>
          <p:cNvPicPr>
            <a:picLocks noChangeAspect="1" noChangeArrowheads="1"/>
          </p:cNvPicPr>
          <p:nvPr/>
        </p:nvPicPr>
        <p:blipFill>
          <a:blip r:embed="rId4"/>
          <a:srcRect/>
          <a:stretch>
            <a:fillRect/>
          </a:stretch>
        </p:blipFill>
        <p:spPr bwMode="auto">
          <a:xfrm>
            <a:off x="8316913" y="1341438"/>
            <a:ext cx="401637" cy="298450"/>
          </a:xfrm>
          <a:prstGeom prst="rect">
            <a:avLst/>
          </a:prstGeom>
          <a:noFill/>
          <a:ln w="9525">
            <a:noFill/>
            <a:miter lim="800000"/>
            <a:headEnd/>
            <a:tailEnd/>
          </a:ln>
        </p:spPr>
      </p:pic>
      <p:graphicFrame>
        <p:nvGraphicFramePr>
          <p:cNvPr id="52229" name="Group 5"/>
          <p:cNvGraphicFramePr>
            <a:graphicFrameLocks noGrp="1"/>
          </p:cNvGraphicFramePr>
          <p:nvPr/>
        </p:nvGraphicFramePr>
        <p:xfrm>
          <a:off x="611188" y="1773238"/>
          <a:ext cx="7489825" cy="2890837"/>
        </p:xfrm>
        <a:graphic>
          <a:graphicData uri="http://schemas.openxmlformats.org/drawingml/2006/table">
            <a:tbl>
              <a:tblPr/>
              <a:tblGrid>
                <a:gridCol w="7489825"/>
              </a:tblGrid>
              <a:tr h="3302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smtClean="0">
                          <a:ln>
                            <a:noFill/>
                          </a:ln>
                          <a:solidFill>
                            <a:schemeClr val="bg1"/>
                          </a:solidFill>
                          <a:effectLst/>
                          <a:latin typeface="Arial" charset="0"/>
                          <a:ea typeface="Times New Roman" pitchFamily="18" charset="0"/>
                          <a:cs typeface="Calibri" pitchFamily="34" charset="0"/>
                        </a:rPr>
                        <a:t>Savoirs associés</a:t>
                      </a:r>
                      <a:endParaRPr kumimoji="0" lang="fr-FR" sz="1200" b="1" i="0" u="none" strike="noStrike" cap="none" normalizeH="0" baseline="0" smtClean="0">
                        <a:ln>
                          <a:noFill/>
                        </a:ln>
                        <a:solidFill>
                          <a:schemeClr val="bg1"/>
                        </a:solidFill>
                        <a:effectLst/>
                        <a:latin typeface="Arial" charset="0"/>
                        <a:ea typeface="Times New Roman" pitchFamily="18" charset="0"/>
                        <a:cs typeface="Calibri" pitchFamily="34" charset="0"/>
                      </a:endParaRPr>
                    </a:p>
                  </a:txBody>
                  <a:tcPr horzOverflow="overflow">
                    <a:lnL w="12700" cap="flat" cmpd="sng" algn="ctr">
                      <a:solidFill>
                        <a:srgbClr val="8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solidFill>
                      <a:srgbClr val="000099"/>
                    </a:solidFill>
                  </a:tcPr>
                </a:tc>
              </a:tr>
              <a:tr h="2857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0099"/>
                          </a:solidFill>
                          <a:effectLst/>
                          <a:latin typeface="Arial" charset="0"/>
                          <a:ea typeface="Times New Roman" pitchFamily="18" charset="0"/>
                          <a:cs typeface="Calibri" pitchFamily="34" charset="0"/>
                        </a:rPr>
                        <a:t>Savoirs de gestion et savoirs technologiques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ea typeface="Times New Roman" pitchFamily="18" charset="0"/>
                          <a:cs typeface="Calibri" pitchFamily="34" charset="0"/>
                        </a:rPr>
                        <a:t>- Les moyens et les modes de règlements en euros et en devises</a:t>
                      </a:r>
                      <a:endParaRPr kumimoji="0" lang="fr-FR" sz="800" b="1" i="0" u="none" strike="noStrike" cap="none" normalizeH="0" baseline="0" smtClean="0">
                        <a:ln>
                          <a:noFill/>
                        </a:ln>
                        <a:solidFill>
                          <a:schemeClr val="tx1"/>
                        </a:solidFill>
                        <a:effectLst/>
                        <a:latin typeface="Arial"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ea typeface="Times New Roman" pitchFamily="18" charset="0"/>
                          <a:cs typeface="Arial" charset="0"/>
                        </a:rPr>
                        <a:t>- L’affacturage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 Le risque client : </a:t>
                      </a:r>
                      <a:r>
                        <a:rPr kumimoji="0" lang="fr-FR" sz="800" b="0" i="0" u="none" strike="noStrike" cap="none" normalizeH="0" baseline="0" smtClean="0">
                          <a:ln>
                            <a:noFill/>
                          </a:ln>
                          <a:solidFill>
                            <a:srgbClr val="000099"/>
                          </a:solidFill>
                          <a:effectLst/>
                          <a:latin typeface="Arial" charset="0"/>
                          <a:cs typeface="Times New Roman" pitchFamily="18" charset="0"/>
                        </a:rPr>
                        <a:t>encours autorisés, solvabilité, délai du crédit clients</a:t>
                      </a:r>
                      <a:r>
                        <a:rPr kumimoji="0" lang="fr-FR" sz="800" b="1" i="0" u="none" strike="noStrike" cap="none" normalizeH="0" baseline="0" smtClean="0">
                          <a:ln>
                            <a:noFill/>
                          </a:ln>
                          <a:solidFill>
                            <a:schemeClr val="tx1"/>
                          </a:solidFill>
                          <a:effectLst/>
                          <a:latin typeface="Arial" charset="0"/>
                          <a:cs typeface="Times New Roman" pitchFamily="18" charset="0"/>
                        </a:rPr>
                        <a:t>, rééchelonnement des créances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 </a:t>
                      </a:r>
                      <a:r>
                        <a:rPr kumimoji="0" lang="fr-FR" sz="800" b="0" i="0" u="none" strike="noStrike" cap="none" normalizeH="0" baseline="0" smtClean="0">
                          <a:ln>
                            <a:noFill/>
                          </a:ln>
                          <a:solidFill>
                            <a:srgbClr val="000099"/>
                          </a:solidFill>
                          <a:effectLst/>
                          <a:latin typeface="Arial" charset="0"/>
                          <a:cs typeface="Times New Roman" pitchFamily="18" charset="0"/>
                        </a:rPr>
                        <a:t>Le processus automatisé des règlements et litiges à l’aide d’un PGI</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 La dématérialisation des documents commerciaux</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8000"/>
                          </a:solidFill>
                          <a:effectLst/>
                          <a:latin typeface="Arial" charset="0"/>
                          <a:cs typeface="Times New Roman" pitchFamily="18" charset="0"/>
                        </a:rPr>
                        <a:t>Savoirs juridiques et économiques</a:t>
                      </a:r>
                      <a:endParaRPr kumimoji="0" lang="fr-FR" sz="1000" b="1" i="0" u="none" strike="noStrike" cap="none" normalizeH="0" baseline="0" smtClean="0">
                        <a:ln>
                          <a:noFill/>
                        </a:ln>
                        <a:solidFill>
                          <a:srgbClr val="008000"/>
                        </a:solidFill>
                        <a:effectLst/>
                        <a:latin typeface="Arial"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cs typeface="Times New Roman" pitchFamily="18" charset="0"/>
                        </a:rPr>
                        <a:t>Les obligations et la responsabilité contractuelle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CC3300"/>
                          </a:solidFill>
                          <a:effectLst/>
                          <a:latin typeface="Arial" charset="0"/>
                          <a:cs typeface="Times New Roman" pitchFamily="18" charset="0"/>
                        </a:rPr>
                        <a:t>Savoirs rédactionnels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0" i="0" u="none" strike="noStrike" cap="none" normalizeH="0" baseline="0" smtClean="0">
                          <a:ln>
                            <a:noFill/>
                          </a:ln>
                          <a:solidFill>
                            <a:schemeClr val="tx1"/>
                          </a:solidFill>
                          <a:effectLst/>
                          <a:latin typeface="Arial" charset="0"/>
                          <a:cs typeface="Times New Roman" pitchFamily="18" charset="0"/>
                        </a:rPr>
                        <a:t>- Lecture et écriture d’un genre </a:t>
                      </a:r>
                      <a:endParaRPr kumimoji="0" lang="fr-FR" sz="900" b="1"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cs typeface="Times New Roman" pitchFamily="18" charset="0"/>
                        </a:rPr>
                        <a:t>Le courrier de relance client</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0" i="0" u="none" strike="noStrike" cap="none" normalizeH="0" baseline="0" smtClean="0">
                          <a:ln>
                            <a:noFill/>
                          </a:ln>
                          <a:solidFill>
                            <a:schemeClr val="tx1"/>
                          </a:solidFill>
                          <a:effectLst/>
                          <a:latin typeface="Arial" charset="0"/>
                          <a:cs typeface="Times New Roman" pitchFamily="18" charset="0"/>
                        </a:rPr>
                        <a:t>- Procédés d’écriture</a:t>
                      </a:r>
                      <a:endParaRPr kumimoji="0" lang="fr-FR" sz="900" b="1"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a:t>
                      </a:r>
                      <a:r>
                        <a:rPr kumimoji="0" lang="fr-FR" sz="800" b="0" i="0" u="none" strike="noStrike" cap="none" normalizeH="0" baseline="0" smtClean="0">
                          <a:ln>
                            <a:noFill/>
                          </a:ln>
                          <a:solidFill>
                            <a:schemeClr val="tx1"/>
                          </a:solidFill>
                          <a:effectLst/>
                          <a:latin typeface="Arial" charset="0"/>
                          <a:cs typeface="Times New Roman" pitchFamily="18" charset="0"/>
                        </a:rPr>
                        <a:t> </a:t>
                      </a:r>
                      <a:r>
                        <a:rPr kumimoji="0" lang="fr-FR" sz="800" b="1" i="0" u="none" strike="noStrike" cap="none" normalizeH="0" baseline="0" smtClean="0">
                          <a:ln>
                            <a:noFill/>
                          </a:ln>
                          <a:solidFill>
                            <a:schemeClr val="tx1"/>
                          </a:solidFill>
                          <a:effectLst/>
                          <a:latin typeface="Arial" charset="0"/>
                          <a:cs typeface="Times New Roman" pitchFamily="18" charset="0"/>
                        </a:rPr>
                        <a:t>L’interpellation du client</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 La présentation du litige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 L’enchaînement des faits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 De l’incitation à l’injonction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 La citation d'une référence juridique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rgbClr val="CC3300"/>
                          </a:solidFill>
                          <a:effectLst/>
                          <a:latin typeface="Arial" charset="0"/>
                          <a:cs typeface="Times New Roman" pitchFamily="18" charset="0"/>
                        </a:rPr>
                        <a:t>• Le lexique du souhait, de la demande, de la preuve, de la conciliation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rgbClr val="CC3300"/>
                          </a:solidFill>
                          <a:effectLst/>
                          <a:latin typeface="Arial" charset="0"/>
                          <a:cs typeface="Times New Roman" pitchFamily="18" charset="0"/>
                        </a:rPr>
                        <a:t>• Les temps et modes des verbes : impératif, conditionnel, futur de l’indicatif</a:t>
                      </a:r>
                    </a:p>
                  </a:txBody>
                  <a:tcPr horzOverflow="overflow">
                    <a:lnL w="12700" cap="flat" cmpd="sng" algn="ctr">
                      <a:solidFill>
                        <a:srgbClr val="8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bl>
          </a:graphicData>
        </a:graphic>
      </p:graphicFrame>
      <p:sp>
        <p:nvSpPr>
          <p:cNvPr id="70668"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r>
              <a:rPr lang="fr-FR" sz="2400" i="1">
                <a:solidFill>
                  <a:srgbClr val="990000"/>
                </a:solidFill>
                <a:latin typeface="Times New Roman" pitchFamily="18" charset="0"/>
              </a:rPr>
              <a:t/>
            </a:r>
            <a:br>
              <a:rPr lang="fr-FR" sz="2400" i="1">
                <a:solidFill>
                  <a:srgbClr val="990000"/>
                </a:solidFill>
                <a:latin typeface="Times New Roman" pitchFamily="18" charset="0"/>
              </a:rPr>
            </a:br>
            <a:r>
              <a:rPr lang="fr-FR" sz="2400" i="1">
                <a:solidFill>
                  <a:srgbClr val="990000"/>
                </a:solidFill>
                <a:latin typeface="Times New Roman" pitchFamily="18" charset="0"/>
              </a:rPr>
              <a:t> Les contenus de certification</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5" name="Espace réservé du contenu 2"/>
          <p:cNvSpPr txBox="1">
            <a:spLocks/>
          </p:cNvSpPr>
          <p:nvPr/>
        </p:nvSpPr>
        <p:spPr bwMode="auto">
          <a:xfrm>
            <a:off x="395288" y="1268413"/>
            <a:ext cx="8229600" cy="43180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i="1">
                <a:solidFill>
                  <a:srgbClr val="F50B0B"/>
                </a:solidFill>
              </a:rPr>
              <a:t>Du RAP au RC…Des exigences certificatives « situées » </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A60F53C9-DCF5-42C6-AF5D-50D05354F116}" type="slidenum">
              <a:rPr lang="fr-FR" sz="1400">
                <a:solidFill>
                  <a:schemeClr val="tx2"/>
                </a:solidFill>
                <a:latin typeface="+mn-lt"/>
              </a:rPr>
              <a:pPr algn="r" fontAlgn="auto">
                <a:spcBef>
                  <a:spcPts val="0"/>
                </a:spcBef>
                <a:spcAft>
                  <a:spcPts val="0"/>
                </a:spcAft>
                <a:defRPr/>
              </a:pPr>
              <a:t>37</a:t>
            </a:fld>
            <a:endParaRPr lang="fr-FR" sz="1400" dirty="0">
              <a:solidFill>
                <a:schemeClr val="tx2"/>
              </a:solidFill>
              <a:latin typeface="+mn-lt"/>
            </a:endParaRPr>
          </a:p>
        </p:txBody>
      </p:sp>
      <p:pic>
        <p:nvPicPr>
          <p:cNvPr id="72707" name="Picture 4" descr="MC900335270[1]">
            <a:hlinkClick r:id="rId3" action="ppaction://hlinkfile"/>
          </p:cNvPr>
          <p:cNvPicPr>
            <a:picLocks noChangeAspect="1" noChangeArrowheads="1"/>
          </p:cNvPicPr>
          <p:nvPr/>
        </p:nvPicPr>
        <p:blipFill>
          <a:blip r:embed="rId4"/>
          <a:srcRect/>
          <a:stretch>
            <a:fillRect/>
          </a:stretch>
        </p:blipFill>
        <p:spPr bwMode="auto">
          <a:xfrm>
            <a:off x="8316913" y="1341438"/>
            <a:ext cx="401637" cy="298450"/>
          </a:xfrm>
          <a:prstGeom prst="rect">
            <a:avLst/>
          </a:prstGeom>
          <a:noFill/>
          <a:ln w="9525">
            <a:noFill/>
            <a:miter lim="800000"/>
            <a:headEnd/>
            <a:tailEnd/>
          </a:ln>
        </p:spPr>
      </p:pic>
      <p:graphicFrame>
        <p:nvGraphicFramePr>
          <p:cNvPr id="54277" name="Group 5"/>
          <p:cNvGraphicFramePr>
            <a:graphicFrameLocks noGrp="1"/>
          </p:cNvGraphicFramePr>
          <p:nvPr/>
        </p:nvGraphicFramePr>
        <p:xfrm>
          <a:off x="1187450" y="1773238"/>
          <a:ext cx="6281738" cy="2820987"/>
        </p:xfrm>
        <a:graphic>
          <a:graphicData uri="http://schemas.openxmlformats.org/drawingml/2006/table">
            <a:tbl>
              <a:tblPr/>
              <a:tblGrid>
                <a:gridCol w="6281738"/>
              </a:tblGrid>
              <a:tr h="36671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smtClean="0">
                          <a:ln>
                            <a:noFill/>
                          </a:ln>
                          <a:solidFill>
                            <a:schemeClr val="bg1"/>
                          </a:solidFill>
                          <a:effectLst/>
                          <a:latin typeface="Arial" charset="0"/>
                          <a:ea typeface="Times New Roman" pitchFamily="18" charset="0"/>
                          <a:cs typeface="Calibri" pitchFamily="34" charset="0"/>
                        </a:rPr>
                        <a:t>Performance attendue</a:t>
                      </a:r>
                      <a:endParaRPr kumimoji="0" lang="fr-FR" sz="1200" b="1" i="0" u="none" strike="noStrike" cap="none" normalizeH="0" baseline="0" smtClean="0">
                        <a:ln>
                          <a:noFill/>
                        </a:ln>
                        <a:solidFill>
                          <a:schemeClr val="bg1"/>
                        </a:solidFill>
                        <a:effectLst/>
                        <a:latin typeface="Arial" charset="0"/>
                        <a:ea typeface="Times New Roman" pitchFamily="18" charset="0"/>
                        <a:cs typeface="Calibri" pitchFamily="34" charset="0"/>
                      </a:endParaRPr>
                    </a:p>
                  </a:txBody>
                  <a:tcPr horzOverflow="overflow">
                    <a:lnL w="12700" cap="flat" cmpd="sng" algn="ctr">
                      <a:solidFill>
                        <a:srgbClr val="8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solidFill>
                      <a:srgbClr val="000099"/>
                    </a:solidFill>
                  </a:tcPr>
                </a:tc>
              </a:tr>
              <a:tr h="8540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0099"/>
                          </a:solidFill>
                          <a:effectLst/>
                          <a:latin typeface="Arial" charset="0"/>
                          <a:ea typeface="Times New Roman" pitchFamily="18" charset="0"/>
                          <a:cs typeface="Calibri" pitchFamily="34" charset="0"/>
                        </a:rPr>
                        <a:t>Complexité</a:t>
                      </a:r>
                      <a:endParaRPr kumimoji="0" lang="fr-FR" sz="1000" b="0" i="0" u="none" strike="noStrike" cap="none" normalizeH="0" baseline="0" smtClean="0">
                        <a:ln>
                          <a:noFill/>
                        </a:ln>
                        <a:solidFill>
                          <a:srgbClr val="000099"/>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ea typeface="Times New Roman" pitchFamily="18" charset="0"/>
                          <a:cs typeface="Calibri" pitchFamily="34" charset="0"/>
                        </a:rPr>
                        <a:t>- Détection et rectification d’anomalies simples dans la tenue des comptes clients : saisie, imputation, codification </a:t>
                      </a:r>
                      <a:endParaRPr kumimoji="0" lang="fr-FR" sz="9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ea typeface="Times New Roman" pitchFamily="18" charset="0"/>
                          <a:cs typeface="Calibri" pitchFamily="34" charset="0"/>
                        </a:rPr>
                        <a:t>- Combinaison de différents modes de règlement : escompte au comptant, échelonnement</a:t>
                      </a:r>
                      <a:endParaRPr kumimoji="0" lang="fr-FR" sz="9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ea typeface="Times New Roman" pitchFamily="18" charset="0"/>
                          <a:cs typeface="Calibri" pitchFamily="34" charset="0"/>
                        </a:rPr>
                        <a:t>- Réclamations de clients</a:t>
                      </a:r>
                      <a:endParaRPr kumimoji="0" lang="fr-FR" sz="9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ea typeface="Times New Roman" pitchFamily="18" charset="0"/>
                          <a:cs typeface="Calibri" pitchFamily="34" charset="0"/>
                        </a:rPr>
                        <a:t>- Règlements en devises</a:t>
                      </a:r>
                      <a:endParaRPr kumimoji="0" lang="fr-FR" sz="9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txBody>
                  <a:tcPr horzOverflow="overflow">
                    <a:lnL w="12700" cap="flat" cmpd="sng" algn="ctr">
                      <a:solidFill>
                        <a:srgbClr val="8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r h="10064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0099"/>
                          </a:solidFill>
                          <a:effectLst/>
                          <a:latin typeface="Arial" charset="0"/>
                          <a:ea typeface="Times New Roman" pitchFamily="18" charset="0"/>
                          <a:cs typeface="Calibri" pitchFamily="34" charset="0"/>
                        </a:rPr>
                        <a:t>Aléas</a:t>
                      </a:r>
                      <a:endParaRPr kumimoji="0" lang="fr-FR" sz="1000" b="1" i="0" u="none" strike="noStrike" cap="none" normalizeH="0" baseline="0" smtClean="0">
                        <a:ln>
                          <a:noFill/>
                        </a:ln>
                        <a:solidFill>
                          <a:srgbClr val="000099"/>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ea typeface="Times New Roman" pitchFamily="18" charset="0"/>
                          <a:cs typeface="Calibri" pitchFamily="34" charset="0"/>
                        </a:rPr>
                        <a:t>- Échéances non respectées et rééchelonnement des règlements</a:t>
                      </a:r>
                      <a:endParaRPr kumimoji="0" lang="fr-FR" sz="9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ea typeface="Times New Roman" pitchFamily="18" charset="0"/>
                          <a:cs typeface="Calibri" pitchFamily="34" charset="0"/>
                        </a:rPr>
                        <a:t>- Justification non fondée d’un client</a:t>
                      </a:r>
                      <a:endParaRPr kumimoji="0" lang="fr-FR" sz="9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ea typeface="Times New Roman" pitchFamily="18" charset="0"/>
                          <a:cs typeface="Calibri" pitchFamily="34" charset="0"/>
                        </a:rPr>
                        <a:t>- Dérapage relationnel</a:t>
                      </a:r>
                      <a:endParaRPr kumimoji="0" lang="fr-FR" sz="9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ea typeface="Times New Roman" pitchFamily="18" charset="0"/>
                          <a:cs typeface="Calibri" pitchFamily="34" charset="0"/>
                        </a:rPr>
                        <a:t>- Règlement erroné</a:t>
                      </a:r>
                      <a:endParaRPr kumimoji="0" lang="fr-FR" sz="9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ea typeface="Times New Roman" pitchFamily="18" charset="0"/>
                          <a:cs typeface="Calibri" pitchFamily="34" charset="0"/>
                        </a:rPr>
                        <a:t>- Mise au contentieux de la créance</a:t>
                      </a:r>
                      <a:endParaRPr kumimoji="0" lang="fr-FR" sz="9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txBody>
                  <a:tcPr horzOverflow="overflow">
                    <a:lnL w="12700" cap="flat" cmpd="sng" algn="ctr">
                      <a:solidFill>
                        <a:srgbClr val="8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0099"/>
                          </a:solidFill>
                          <a:effectLst/>
                          <a:latin typeface="Arial" charset="0"/>
                          <a:ea typeface="Times New Roman" pitchFamily="18" charset="0"/>
                          <a:cs typeface="Calibri" pitchFamily="34" charset="0"/>
                        </a:rPr>
                        <a:t>Résultats attendus </a:t>
                      </a:r>
                      <a:endParaRPr kumimoji="0" lang="fr-FR" sz="1000" b="1" i="0" u="none" strike="noStrike" cap="none" normalizeH="0" baseline="0" smtClean="0">
                        <a:ln>
                          <a:noFill/>
                        </a:ln>
                        <a:solidFill>
                          <a:srgbClr val="000099"/>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ea typeface="Times New Roman" pitchFamily="18" charset="0"/>
                          <a:cs typeface="Calibri" pitchFamily="34" charset="0"/>
                        </a:rPr>
                        <a:t>Le traitement des règlements est assuré, les litiges sont suivis dans le cadre des règles fixées dans l’organisation et dans le respect de la relation avec les clients et usagers</a:t>
                      </a:r>
                      <a:endParaRPr kumimoji="0" lang="fr-FR" sz="9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txBody>
                  <a:tcPr horzOverflow="overflow">
                    <a:lnL w="12700" cap="flat" cmpd="sng" algn="ctr">
                      <a:solidFill>
                        <a:srgbClr val="8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bl>
          </a:graphicData>
        </a:graphic>
      </p:graphicFrame>
      <p:sp>
        <p:nvSpPr>
          <p:cNvPr id="72720"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r>
              <a:rPr lang="fr-FR" sz="2400" i="1">
                <a:solidFill>
                  <a:srgbClr val="990000"/>
                </a:solidFill>
                <a:latin typeface="Times New Roman" pitchFamily="18" charset="0"/>
              </a:rPr>
              <a:t/>
            </a:r>
            <a:br>
              <a:rPr lang="fr-FR" sz="2400" i="1">
                <a:solidFill>
                  <a:srgbClr val="990000"/>
                </a:solidFill>
                <a:latin typeface="Times New Roman" pitchFamily="18" charset="0"/>
              </a:rPr>
            </a:br>
            <a:r>
              <a:rPr lang="fr-FR" sz="2400" i="1">
                <a:solidFill>
                  <a:srgbClr val="990000"/>
                </a:solidFill>
                <a:latin typeface="Times New Roman" pitchFamily="18" charset="0"/>
              </a:rPr>
              <a:t> Les contenus de certification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4277"/>
                                        </p:tgtEl>
                                        <p:attrNameLst>
                                          <p:attrName>style.visibility</p:attrName>
                                        </p:attrNameLst>
                                      </p:cBhvr>
                                      <p:to>
                                        <p:strVal val="visible"/>
                                      </p:to>
                                    </p:set>
                                    <p:anim calcmode="lin" valueType="num">
                                      <p:cBhvr>
                                        <p:cTn id="7" dur="1000" fill="hold"/>
                                        <p:tgtEl>
                                          <p:spTgt spid="54277"/>
                                        </p:tgtEl>
                                        <p:attrNameLst>
                                          <p:attrName>ppt_w</p:attrName>
                                        </p:attrNameLst>
                                      </p:cBhvr>
                                      <p:tavLst>
                                        <p:tav tm="0">
                                          <p:val>
                                            <p:fltVal val="0"/>
                                          </p:val>
                                        </p:tav>
                                        <p:tav tm="100000">
                                          <p:val>
                                            <p:strVal val="#ppt_w"/>
                                          </p:val>
                                        </p:tav>
                                      </p:tavLst>
                                    </p:anim>
                                    <p:anim calcmode="lin" valueType="num">
                                      <p:cBhvr>
                                        <p:cTn id="8" dur="1000" fill="hold"/>
                                        <p:tgtEl>
                                          <p:spTgt spid="5427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3" name="Espace réservé du contenu 2"/>
          <p:cNvSpPr txBox="1">
            <a:spLocks/>
          </p:cNvSpPr>
          <p:nvPr/>
        </p:nvSpPr>
        <p:spPr bwMode="auto">
          <a:xfrm>
            <a:off x="395288" y="1268413"/>
            <a:ext cx="8229600" cy="43180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i="1">
                <a:solidFill>
                  <a:srgbClr val="F50B0B"/>
                </a:solidFill>
              </a:rPr>
              <a:t>Du RAP au RC…Des exigences certificatives « situées » </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40F289D4-5764-40D1-9EB4-F8BBC093F538}" type="slidenum">
              <a:rPr lang="fr-FR" sz="1400">
                <a:solidFill>
                  <a:schemeClr val="tx2"/>
                </a:solidFill>
                <a:latin typeface="+mn-lt"/>
              </a:rPr>
              <a:pPr algn="r" fontAlgn="auto">
                <a:spcBef>
                  <a:spcPts val="0"/>
                </a:spcBef>
                <a:spcAft>
                  <a:spcPts val="0"/>
                </a:spcAft>
                <a:defRPr/>
              </a:pPr>
              <a:t>38</a:t>
            </a:fld>
            <a:endParaRPr lang="fr-FR" sz="1400" dirty="0">
              <a:solidFill>
                <a:schemeClr val="tx2"/>
              </a:solidFill>
              <a:latin typeface="+mn-lt"/>
            </a:endParaRPr>
          </a:p>
        </p:txBody>
      </p:sp>
      <p:pic>
        <p:nvPicPr>
          <p:cNvPr id="74755" name="Picture 4" descr="MC900335270[1]">
            <a:hlinkClick r:id="rId3" action="ppaction://hlinkfile"/>
          </p:cNvPr>
          <p:cNvPicPr>
            <a:picLocks noChangeAspect="1" noChangeArrowheads="1"/>
          </p:cNvPicPr>
          <p:nvPr/>
        </p:nvPicPr>
        <p:blipFill>
          <a:blip r:embed="rId4"/>
          <a:srcRect/>
          <a:stretch>
            <a:fillRect/>
          </a:stretch>
        </p:blipFill>
        <p:spPr bwMode="auto">
          <a:xfrm>
            <a:off x="8316913" y="1341438"/>
            <a:ext cx="401637" cy="298450"/>
          </a:xfrm>
          <a:prstGeom prst="rect">
            <a:avLst/>
          </a:prstGeom>
          <a:noFill/>
          <a:ln w="9525">
            <a:noFill/>
            <a:miter lim="800000"/>
            <a:headEnd/>
            <a:tailEnd/>
          </a:ln>
        </p:spPr>
      </p:pic>
      <p:graphicFrame>
        <p:nvGraphicFramePr>
          <p:cNvPr id="56325" name="Group 5"/>
          <p:cNvGraphicFramePr>
            <a:graphicFrameLocks noGrp="1"/>
          </p:cNvGraphicFramePr>
          <p:nvPr/>
        </p:nvGraphicFramePr>
        <p:xfrm>
          <a:off x="685800" y="2473325"/>
          <a:ext cx="7989888" cy="1027113"/>
        </p:xfrm>
        <a:graphic>
          <a:graphicData uri="http://schemas.openxmlformats.org/drawingml/2006/table">
            <a:tbl>
              <a:tblPr/>
              <a:tblGrid>
                <a:gridCol w="3454400"/>
                <a:gridCol w="4535488"/>
              </a:tblGrid>
              <a:tr h="5238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bg1"/>
                          </a:solidFill>
                          <a:effectLst/>
                          <a:latin typeface="Arial" charset="0"/>
                          <a:ea typeface="Times New Roman" pitchFamily="18" charset="0"/>
                          <a:cs typeface="Calibri" pitchFamily="34" charset="0"/>
                        </a:rPr>
                        <a:t>Compétence</a:t>
                      </a:r>
                      <a:endParaRPr kumimoji="0" lang="fr-FR" sz="1200" b="1" i="0" u="none" strike="noStrike" cap="none" normalizeH="0" baseline="0" smtClean="0">
                        <a:ln>
                          <a:noFill/>
                        </a:ln>
                        <a:solidFill>
                          <a:schemeClr val="bg1"/>
                        </a:solidFill>
                        <a:effectLst/>
                        <a:latin typeface="Arial" charset="0"/>
                        <a:ea typeface="Times New Roman" pitchFamily="18" charset="0"/>
                        <a:cs typeface="Calibri" pitchFamily="34" charset="0"/>
                      </a:endParaRPr>
                    </a:p>
                  </a:txBody>
                  <a:tcPr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solidFill>
                      <a:srgbClr val="000099"/>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smtClean="0">
                          <a:ln>
                            <a:noFill/>
                          </a:ln>
                          <a:solidFill>
                            <a:schemeClr val="bg1"/>
                          </a:solidFill>
                          <a:effectLst/>
                          <a:latin typeface="Arial" charset="0"/>
                          <a:ea typeface="Times New Roman" pitchFamily="18" charset="0"/>
                          <a:cs typeface="Calibri" pitchFamily="34" charset="0"/>
                        </a:rPr>
                        <a:t>Critère d’évaluation</a:t>
                      </a:r>
                      <a:endParaRPr kumimoji="0" lang="fr-FR" sz="1200" b="1" i="0" u="none" strike="noStrike" cap="none" normalizeH="0" baseline="0" smtClean="0">
                        <a:ln>
                          <a:noFill/>
                        </a:ln>
                        <a:solidFill>
                          <a:schemeClr val="bg1"/>
                        </a:solidFill>
                        <a:effectLst/>
                        <a:latin typeface="Arial" charset="0"/>
                        <a:ea typeface="Times New Roman" pitchFamily="18" charset="0"/>
                        <a:cs typeface="Calibri" pitchFamily="34" charset="0"/>
                      </a:endParaRPr>
                    </a:p>
                  </a:txBody>
                  <a:tcPr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solidFill>
                      <a:srgbClr val="000099"/>
                    </a:solidFill>
                  </a:tcPr>
                </a:tc>
              </a:tr>
              <a:tr h="5032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cs typeface="Times New Roman" pitchFamily="18" charset="0"/>
                        </a:rPr>
                        <a:t>Suivre des règlements clients</a:t>
                      </a:r>
                      <a:endParaRPr kumimoji="0" lang="fr-FR" sz="10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000" b="1" i="0" u="none" strike="noStrike" cap="none" normalizeH="0" baseline="0" smtClean="0">
                          <a:ln>
                            <a:noFill/>
                          </a:ln>
                          <a:solidFill>
                            <a:schemeClr val="tx1"/>
                          </a:solidFill>
                          <a:effectLst/>
                          <a:latin typeface="Arial" charset="0"/>
                          <a:cs typeface="Times New Roman" pitchFamily="18" charset="0"/>
                        </a:rPr>
                        <a:t>Efficacité du suivi des règlements des clients</a:t>
                      </a:r>
                      <a:endParaRPr kumimoji="0" lang="fr-FR" sz="10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bl>
          </a:graphicData>
        </a:graphic>
      </p:graphicFrame>
      <p:graphicFrame>
        <p:nvGraphicFramePr>
          <p:cNvPr id="56337" name="Group 17"/>
          <p:cNvGraphicFramePr>
            <a:graphicFrameLocks noGrp="1"/>
          </p:cNvGraphicFramePr>
          <p:nvPr/>
        </p:nvGraphicFramePr>
        <p:xfrm>
          <a:off x="684213" y="4149725"/>
          <a:ext cx="7920037" cy="1511300"/>
        </p:xfrm>
        <a:graphic>
          <a:graphicData uri="http://schemas.openxmlformats.org/drawingml/2006/table">
            <a:tbl>
              <a:tblPr/>
              <a:tblGrid>
                <a:gridCol w="7920037"/>
              </a:tblGrid>
              <a:tr h="32861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0099"/>
                          </a:solidFill>
                          <a:effectLst/>
                          <a:latin typeface="Arial" charset="0"/>
                          <a:ea typeface="Times New Roman" pitchFamily="18" charset="0"/>
                          <a:cs typeface="Calibri" pitchFamily="34" charset="0"/>
                        </a:rPr>
                        <a:t>Attache au BEP MSA</a:t>
                      </a:r>
                      <a:endParaRPr kumimoji="0" lang="fr-FR" sz="1000" b="1" i="0" u="none" strike="noStrike" cap="none" normalizeH="0" baseline="0" smtClean="0">
                        <a:ln>
                          <a:noFill/>
                        </a:ln>
                        <a:solidFill>
                          <a:srgbClr val="000099"/>
                        </a:solidFill>
                        <a:effectLst/>
                        <a:latin typeface="Arial" charset="0"/>
                        <a:ea typeface="Times New Roman" pitchFamily="18" charset="0"/>
                        <a:cs typeface="Calibri"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r>
              <a:tr h="1182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1" i="0" u="none" strike="noStrike" cap="none" normalizeH="0" baseline="0" smtClean="0">
                          <a:ln>
                            <a:noFill/>
                          </a:ln>
                          <a:solidFill>
                            <a:srgbClr val="4F6228"/>
                          </a:solidFill>
                          <a:effectLst/>
                          <a:latin typeface="Times New Roman" pitchFamily="18" charset="0"/>
                          <a:ea typeface="Times New Roman" pitchFamily="18" charset="0"/>
                          <a:cs typeface="Calibri" pitchFamily="34" charset="0"/>
                        </a:rPr>
                        <a:t>T1 Rédaction de messages et de courrier simples liés à l’activité courante de la structure</a:t>
                      </a:r>
                      <a:endParaRPr kumimoji="0" lang="fr-FR" sz="10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1" i="0" u="none" strike="noStrike" cap="none" normalizeH="0" baseline="0" smtClean="0">
                          <a:ln>
                            <a:noFill/>
                          </a:ln>
                          <a:solidFill>
                            <a:srgbClr val="4F6228"/>
                          </a:solidFill>
                          <a:effectLst/>
                          <a:latin typeface="Times New Roman" pitchFamily="18" charset="0"/>
                          <a:ea typeface="Times New Roman" pitchFamily="18" charset="0"/>
                          <a:cs typeface="Calibri" pitchFamily="34" charset="0"/>
                        </a:rPr>
                        <a:t>T5 Production, contrôle et codification des documents</a:t>
                      </a:r>
                      <a:endParaRPr kumimoji="0" lang="fr-FR" sz="10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1" i="0" u="none" strike="noStrike" cap="none" normalizeH="0" baseline="0" smtClean="0">
                          <a:ln>
                            <a:noFill/>
                          </a:ln>
                          <a:solidFill>
                            <a:srgbClr val="4600A5"/>
                          </a:solidFill>
                          <a:effectLst/>
                          <a:latin typeface="Times New Roman" pitchFamily="18" charset="0"/>
                          <a:ea typeface="Times New Roman" pitchFamily="18" charset="0"/>
                          <a:cs typeface="Calibri" pitchFamily="34" charset="0"/>
                        </a:rPr>
                        <a:t>R3 Restitution vers le supérieur hiérarchique du travail réalisé, des problèmes rencontrés</a:t>
                      </a:r>
                      <a:endParaRPr kumimoji="0" lang="fr-FR" sz="10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1" i="0" u="none" strike="noStrike" cap="none" normalizeH="0" baseline="0" smtClean="0">
                          <a:ln>
                            <a:noFill/>
                          </a:ln>
                          <a:solidFill>
                            <a:srgbClr val="DD0806"/>
                          </a:solidFill>
                          <a:effectLst/>
                          <a:latin typeface="Times New Roman" pitchFamily="18" charset="0"/>
                          <a:ea typeface="Times New Roman" pitchFamily="18" charset="0"/>
                          <a:cs typeface="Calibri" pitchFamily="34" charset="0"/>
                        </a:rPr>
                        <a:t>O3 Mise à jour et rangement des dossiers </a:t>
                      </a:r>
                      <a:endParaRPr kumimoji="0" lang="fr-FR" sz="10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1" i="0" u="none" strike="noStrike" cap="none" normalizeH="0" baseline="0" smtClean="0">
                          <a:ln>
                            <a:noFill/>
                          </a:ln>
                          <a:solidFill>
                            <a:srgbClr val="DD0806"/>
                          </a:solidFill>
                          <a:effectLst/>
                          <a:latin typeface="Times New Roman" pitchFamily="18" charset="0"/>
                          <a:ea typeface="Times New Roman" pitchFamily="18" charset="0"/>
                          <a:cs typeface="Calibri" pitchFamily="34" charset="0"/>
                        </a:rPr>
                        <a:t>O5 Gestion du courrier électronique</a:t>
                      </a:r>
                      <a:endParaRPr kumimoji="0" lang="fr-FR" sz="1000" b="1" i="0" u="none" strike="noStrike" cap="none" normalizeH="0" baseline="0" smtClean="0">
                        <a:ln>
                          <a:noFill/>
                        </a:ln>
                        <a:solidFill>
                          <a:schemeClr val="tx1"/>
                        </a:solidFill>
                        <a:effectLst/>
                        <a:latin typeface="Times New Roman" pitchFamily="18" charset="0"/>
                        <a:ea typeface="Times New Roman" pitchFamily="18" charset="0"/>
                        <a:cs typeface="Calibri"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4775"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r>
              <a:rPr lang="fr-FR" sz="2400" i="1">
                <a:solidFill>
                  <a:srgbClr val="990000"/>
                </a:solidFill>
                <a:latin typeface="Times New Roman" pitchFamily="18" charset="0"/>
              </a:rPr>
              <a:t/>
            </a:r>
            <a:br>
              <a:rPr lang="fr-FR" sz="2400" i="1">
                <a:solidFill>
                  <a:srgbClr val="990000"/>
                </a:solidFill>
                <a:latin typeface="Times New Roman" pitchFamily="18" charset="0"/>
              </a:rPr>
            </a:br>
            <a:r>
              <a:rPr lang="fr-FR" sz="2400" i="1">
                <a:solidFill>
                  <a:srgbClr val="990000"/>
                </a:solidFill>
                <a:latin typeface="Times New Roman" pitchFamily="18" charset="0"/>
              </a:rPr>
              <a:t> Les contenus de certification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6325"/>
                                        </p:tgtEl>
                                        <p:attrNameLst>
                                          <p:attrName>style.visibility</p:attrName>
                                        </p:attrNameLst>
                                      </p:cBhvr>
                                      <p:to>
                                        <p:strVal val="visible"/>
                                      </p:to>
                                    </p:set>
                                    <p:anim calcmode="lin" valueType="num">
                                      <p:cBhvr>
                                        <p:cTn id="7" dur="1000" fill="hold"/>
                                        <p:tgtEl>
                                          <p:spTgt spid="56325"/>
                                        </p:tgtEl>
                                        <p:attrNameLst>
                                          <p:attrName>ppt_w</p:attrName>
                                        </p:attrNameLst>
                                      </p:cBhvr>
                                      <p:tavLst>
                                        <p:tav tm="0">
                                          <p:val>
                                            <p:fltVal val="0"/>
                                          </p:val>
                                        </p:tav>
                                        <p:tav tm="100000">
                                          <p:val>
                                            <p:strVal val="#ppt_w"/>
                                          </p:val>
                                        </p:tav>
                                      </p:tavLst>
                                    </p:anim>
                                    <p:anim calcmode="lin" valueType="num">
                                      <p:cBhvr>
                                        <p:cTn id="8" dur="1000" fill="hold"/>
                                        <p:tgtEl>
                                          <p:spTgt spid="5632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6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Espace réservé du contenu 2"/>
          <p:cNvSpPr txBox="1">
            <a:spLocks/>
          </p:cNvSpPr>
          <p:nvPr/>
        </p:nvSpPr>
        <p:spPr bwMode="auto">
          <a:xfrm>
            <a:off x="395288" y="1268413"/>
            <a:ext cx="8229600" cy="43180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i="1">
                <a:solidFill>
                  <a:srgbClr val="F50B0B"/>
                </a:solidFill>
              </a:rPr>
              <a:t>Du RAP au RC… </a:t>
            </a:r>
            <a:r>
              <a:rPr lang="fr-FR" sz="2000" i="1">
                <a:solidFill>
                  <a:srgbClr val="F50B0B"/>
                </a:solidFill>
              </a:rPr>
              <a:t>la construction des épreuves professionnelles</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0E7CF5B0-C835-42EB-BFFA-1AF8C7F2D8A9}" type="slidenum">
              <a:rPr lang="fr-FR" sz="1400">
                <a:solidFill>
                  <a:schemeClr val="tx2"/>
                </a:solidFill>
                <a:latin typeface="+mn-lt"/>
              </a:rPr>
              <a:pPr algn="r" fontAlgn="auto">
                <a:spcBef>
                  <a:spcPts val="0"/>
                </a:spcBef>
                <a:spcAft>
                  <a:spcPts val="0"/>
                </a:spcAft>
                <a:defRPr/>
              </a:pPr>
              <a:t>39</a:t>
            </a:fld>
            <a:endParaRPr lang="fr-FR" sz="1400" dirty="0">
              <a:solidFill>
                <a:schemeClr val="tx2"/>
              </a:solidFill>
              <a:latin typeface="+mn-lt"/>
            </a:endParaRPr>
          </a:p>
        </p:txBody>
      </p:sp>
      <p:graphicFrame>
        <p:nvGraphicFramePr>
          <p:cNvPr id="58373" name="Group 5"/>
          <p:cNvGraphicFramePr>
            <a:graphicFrameLocks noGrp="1"/>
          </p:cNvGraphicFramePr>
          <p:nvPr/>
        </p:nvGraphicFramePr>
        <p:xfrm>
          <a:off x="250825" y="1916113"/>
          <a:ext cx="2879725" cy="3887787"/>
        </p:xfrm>
        <a:graphic>
          <a:graphicData uri="http://schemas.openxmlformats.org/drawingml/2006/table">
            <a:tbl>
              <a:tblPr/>
              <a:tblGrid>
                <a:gridCol w="2879725"/>
              </a:tblGrid>
              <a:tr h="4905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Pôle 1 </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GA des relations externes</a:t>
                      </a:r>
                      <a:endParaRPr kumimoji="0" lang="fr-FR" sz="1200" b="1" i="0" u="none" strike="noStrike" cap="none" normalizeH="0" baseline="0" smtClean="0">
                        <a:ln>
                          <a:noFill/>
                        </a:ln>
                        <a:solidFill>
                          <a:schemeClr val="bg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1160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1.1 </a:t>
                      </a:r>
                      <a:r>
                        <a:rPr kumimoji="0" lang="fr-FR" sz="800" b="0"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GESTION ADMINISTRATIVE DES RELATIONS AVEC LES FOURNISSEURS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1.1.1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Tenue des dossiers fournisseurs et sous-traitants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1.1.2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Traitement des ordres d</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achat, des commandes </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1.1.3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Traitement des livraisons, des factures  et suivi des anomalies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1.1.4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É</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valuation et suivi des stocks </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1.1.5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Gestion des r</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è</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glements et traitement des litiges</a:t>
                      </a:r>
                      <a:endParaRPr kumimoji="0" lang="fr-FR" sz="1200" b="1" i="0" u="none" strike="noStrike" cap="none" normalizeH="0" baseline="0" smtClean="0">
                        <a:ln>
                          <a:noFill/>
                        </a:ln>
                        <a:solidFill>
                          <a:schemeClr val="bg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2969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1.2 </a:t>
                      </a:r>
                      <a:r>
                        <a:rPr kumimoji="0" lang="fr-FR" sz="800" b="0"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GESTION ADMINISTRATIVE DES RELATIONS AVEC LES CLIENTS ET LES USAGERS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1.2.1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Participation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à</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la gestion administrative de la prospection</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1.2.2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Tenue des dossiers clients, donneurs d</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ordre et usagers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1.2.3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Traitement des devis, des commandes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1.2.4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Traitement des livraisons et de la facturation</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1.2.5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Traitement des r</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è</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glements et suivi des litiges.</a:t>
                      </a:r>
                      <a:endParaRPr kumimoji="0" lang="fr-FR" sz="1200" b="1" i="0" u="none" strike="noStrike" cap="none" normalizeH="0" baseline="0" smtClean="0">
                        <a:ln>
                          <a:noFill/>
                        </a:ln>
                        <a:solidFill>
                          <a:schemeClr val="bg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9842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1.3 </a:t>
                      </a:r>
                      <a:r>
                        <a:rPr kumimoji="0" lang="fr-FR" sz="800" b="0"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800" b="0"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GESTION ADMINISTRATIVE DES RELATIONS AVEC LES AUTRES PARTENAIRES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1.3.1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Suivi de la tr</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é</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sorerie et des relations avec les banques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1.3.2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Pr</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é</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paration des d</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é</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clarations fiscales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1.3.3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Traitement des formalit</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é</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s administratives</a:t>
                      </a:r>
                      <a:endParaRPr kumimoji="0" lang="fr-FR" sz="7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1.3.4 </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 Suivi des relations  avec les partenaires m</a:t>
                      </a:r>
                      <a:r>
                        <a:rPr kumimoji="0" lang="fr-FR" sz="600" b="1" i="0" u="none" strike="noStrike" cap="none" normalizeH="0" baseline="0" smtClean="0">
                          <a:ln>
                            <a:noFill/>
                          </a:ln>
                          <a:solidFill>
                            <a:schemeClr val="bg1"/>
                          </a:solidFill>
                          <a:effectLst/>
                          <a:latin typeface="Arial"/>
                          <a:ea typeface="Calibri" pitchFamily="34" charset="0"/>
                          <a:cs typeface="Times New Roman" pitchFamily="18" charset="0"/>
                        </a:rPr>
                        <a:t>é</a:t>
                      </a:r>
                      <a:r>
                        <a:rPr kumimoji="0" lang="fr-FR" sz="600" b="1" i="0" u="none" strike="noStrike" cap="none" normalizeH="0" baseline="0" smtClean="0">
                          <a:ln>
                            <a:noFill/>
                          </a:ln>
                          <a:solidFill>
                            <a:schemeClr val="bg1"/>
                          </a:solidFill>
                          <a:effectLst/>
                          <a:latin typeface="Arial Narrow" pitchFamily="34" charset="0"/>
                          <a:ea typeface="Calibri" pitchFamily="34" charset="0"/>
                          <a:cs typeface="Times New Roman" pitchFamily="18" charset="0"/>
                        </a:rPr>
                        <a:t>tiers</a:t>
                      </a:r>
                      <a:endParaRPr kumimoji="0" lang="fr-FR" sz="1200" b="1" i="0" u="none" strike="noStrike" cap="none" normalizeH="0" baseline="0" smtClean="0">
                        <a:ln>
                          <a:noFill/>
                        </a:ln>
                        <a:solidFill>
                          <a:schemeClr val="bg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graphicFrame>
        <p:nvGraphicFramePr>
          <p:cNvPr id="58385" name="Group 17"/>
          <p:cNvGraphicFramePr>
            <a:graphicFrameLocks noGrp="1"/>
          </p:cNvGraphicFramePr>
          <p:nvPr/>
        </p:nvGraphicFramePr>
        <p:xfrm>
          <a:off x="5867400" y="1916113"/>
          <a:ext cx="2879725" cy="3887787"/>
        </p:xfrm>
        <a:graphic>
          <a:graphicData uri="http://schemas.openxmlformats.org/drawingml/2006/table">
            <a:tbl>
              <a:tblPr/>
              <a:tblGrid>
                <a:gridCol w="2879725"/>
              </a:tblGrid>
              <a:tr h="4905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Narrow" pitchFamily="34" charset="0"/>
                          <a:ea typeface="Calibri" pitchFamily="34" charset="0"/>
                          <a:cs typeface="Times New Roman" pitchFamily="18" charset="0"/>
                        </a:rPr>
                        <a:t>E31</a:t>
                      </a:r>
                      <a:endParaRPr kumimoji="0" lang="fr-FR" sz="7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Narrow" pitchFamily="34" charset="0"/>
                          <a:ea typeface="Calibri" pitchFamily="34" charset="0"/>
                          <a:cs typeface="Times New Roman" pitchFamily="18" charset="0"/>
                        </a:rPr>
                        <a:t>GA des relations externes</a:t>
                      </a:r>
                      <a:endParaRPr kumimoji="0" lang="fr-FR" sz="1200" b="1"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1116013">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200" b="1" i="0" u="none" strike="noStrike" cap="none" normalizeH="0" baseline="0" smtClean="0">
                        <a:ln>
                          <a:noFill/>
                        </a:ln>
                        <a:solidFill>
                          <a:schemeClr val="folHlink"/>
                        </a:solidFill>
                        <a:effectLst/>
                        <a:latin typeface="Arial" charset="0"/>
                        <a:ea typeface="Calibri" pitchFamily="34" charset="0"/>
                        <a:cs typeface="Times New Roman" pitchFamily="18" charset="0"/>
                      </a:endParaRPr>
                    </a:p>
                  </a:txBody>
                  <a:tcPr marL="90000" marR="90000" marT="46800" marB="468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1296988">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folHlink"/>
                        </a:solidFill>
                        <a:effectLst/>
                        <a:latin typeface="Arial Narrow" pitchFamily="34" charset="0"/>
                        <a:ea typeface="Calibri" pitchFamily="34" charset="0"/>
                        <a:cs typeface="Times New Roman" pitchFamily="18" charset="0"/>
                      </a:endParaRPr>
                    </a:p>
                  </a:txBody>
                  <a:tcPr marL="90000" marR="90000" marT="46800" marB="468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984250">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folHlink"/>
                        </a:solidFill>
                        <a:effectLst/>
                        <a:latin typeface="Arial Narrow" pitchFamily="34" charset="0"/>
                        <a:ea typeface="Calibri" pitchFamily="34" charset="0"/>
                        <a:cs typeface="Times New Roman" pitchFamily="18" charset="0"/>
                      </a:endParaRPr>
                    </a:p>
                  </a:txBody>
                  <a:tcPr marL="90000" marR="90000" marT="46800" marB="468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graphicFrame>
        <p:nvGraphicFramePr>
          <p:cNvPr id="58397" name="Group 29"/>
          <p:cNvGraphicFramePr>
            <a:graphicFrameLocks noGrp="1"/>
          </p:cNvGraphicFramePr>
          <p:nvPr/>
        </p:nvGraphicFramePr>
        <p:xfrm>
          <a:off x="3132138" y="1916113"/>
          <a:ext cx="2879725" cy="3887787"/>
        </p:xfrm>
        <a:graphic>
          <a:graphicData uri="http://schemas.openxmlformats.org/drawingml/2006/table">
            <a:tbl>
              <a:tblPr/>
              <a:tblGrid>
                <a:gridCol w="2879725"/>
              </a:tblGrid>
              <a:tr h="4905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Narrow" pitchFamily="34" charset="0"/>
                          <a:ea typeface="Calibri" pitchFamily="34" charset="0"/>
                          <a:cs typeface="Times New Roman" pitchFamily="18" charset="0"/>
                        </a:rPr>
                        <a:t>R</a:t>
                      </a:r>
                      <a:r>
                        <a:rPr kumimoji="0" lang="fr-FR" sz="800" b="0" i="0" u="none" strike="noStrike" cap="none" normalizeH="0" baseline="0" smtClean="0">
                          <a:ln>
                            <a:noFill/>
                          </a:ln>
                          <a:solidFill>
                            <a:schemeClr val="tx1"/>
                          </a:solidFill>
                          <a:effectLst/>
                          <a:latin typeface="Arial"/>
                          <a:ea typeface="Calibri" pitchFamily="34" charset="0"/>
                          <a:cs typeface="Times New Roman" pitchFamily="18" charset="0"/>
                        </a:rPr>
                        <a:t>é</a:t>
                      </a:r>
                      <a:r>
                        <a:rPr kumimoji="0" lang="fr-FR" sz="800" b="0" i="0" u="none" strike="noStrike" cap="none" normalizeH="0" baseline="0" smtClean="0">
                          <a:ln>
                            <a:noFill/>
                          </a:ln>
                          <a:solidFill>
                            <a:schemeClr val="tx1"/>
                          </a:solidFill>
                          <a:effectLst/>
                          <a:latin typeface="Arial Narrow" pitchFamily="34" charset="0"/>
                          <a:ea typeface="Calibri" pitchFamily="34" charset="0"/>
                          <a:cs typeface="Times New Roman" pitchFamily="18" charset="0"/>
                        </a:rPr>
                        <a:t>pertoire des situations professionnelles</a:t>
                      </a:r>
                      <a:endParaRPr kumimoji="0" lang="fr-FR" sz="1200" b="1"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11160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Narrow" pitchFamily="34" charset="0"/>
                          <a:ea typeface="Calibri" pitchFamily="34" charset="0"/>
                          <a:cs typeface="Times New Roman" pitchFamily="18" charset="0"/>
                        </a:rPr>
                        <a:t>Classe de situations 1.1</a:t>
                      </a:r>
                      <a:endParaRPr kumimoji="0" lang="fr-FR" sz="1200" b="1"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marL="90000" marR="90000" marT="46800" marB="468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12969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Narrow" pitchFamily="34" charset="0"/>
                          <a:ea typeface="Calibri" pitchFamily="34" charset="0"/>
                          <a:cs typeface="Times New Roman" pitchFamily="18" charset="0"/>
                        </a:rPr>
                        <a:t>Classe de situations 1.2</a:t>
                      </a:r>
                    </a:p>
                  </a:txBody>
                  <a:tcPr marL="90000" marR="90000" marT="46800" marB="468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9842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Narrow" pitchFamily="34" charset="0"/>
                          <a:ea typeface="Calibri" pitchFamily="34" charset="0"/>
                          <a:cs typeface="Times New Roman" pitchFamily="18" charset="0"/>
                        </a:rPr>
                        <a:t>Classe de situations 1.3</a:t>
                      </a:r>
                    </a:p>
                  </a:txBody>
                  <a:tcPr marL="90000" marR="90000" marT="46800" marB="468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bl>
          </a:graphicData>
        </a:graphic>
      </p:graphicFrame>
      <p:sp>
        <p:nvSpPr>
          <p:cNvPr id="58409" name="AutoShape 41"/>
          <p:cNvSpPr>
            <a:spLocks noChangeArrowheads="1"/>
          </p:cNvSpPr>
          <p:nvPr/>
        </p:nvSpPr>
        <p:spPr bwMode="auto">
          <a:xfrm>
            <a:off x="3348038" y="2205038"/>
            <a:ext cx="2447925" cy="3311525"/>
          </a:xfrm>
          <a:prstGeom prst="leftRightArrowCallout">
            <a:avLst>
              <a:gd name="adj1" fmla="val 33820"/>
              <a:gd name="adj2" fmla="val 33820"/>
              <a:gd name="adj3" fmla="val 12500"/>
              <a:gd name="adj4" fmla="val 50000"/>
            </a:avLst>
          </a:prstGeom>
          <a:solidFill>
            <a:schemeClr val="bg1"/>
          </a:solidFill>
          <a:ln w="9525">
            <a:solidFill>
              <a:schemeClr val="tx1"/>
            </a:solidFill>
            <a:miter lim="800000"/>
            <a:headEnd/>
            <a:tailEnd/>
          </a:ln>
        </p:spPr>
        <p:txBody>
          <a:bodyPr wrap="none" anchor="ctr"/>
          <a:lstStyle/>
          <a:p>
            <a:pPr algn="ctr"/>
            <a:endParaRPr lang="fr-FR" sz="2000" b="1">
              <a:solidFill>
                <a:srgbClr val="008000"/>
              </a:solidFill>
              <a:latin typeface="Century" pitchFamily="18" charset="0"/>
            </a:endParaRPr>
          </a:p>
          <a:p>
            <a:pPr algn="ctr"/>
            <a:r>
              <a:rPr lang="fr-FR" sz="2000" b="1">
                <a:solidFill>
                  <a:srgbClr val="008000"/>
                </a:solidFill>
                <a:latin typeface="Century" pitchFamily="18" charset="0"/>
              </a:rPr>
              <a:t>Passeport </a:t>
            </a:r>
          </a:p>
          <a:p>
            <a:pPr algn="ctr"/>
            <a:r>
              <a:rPr lang="fr-FR" sz="2000" b="1">
                <a:solidFill>
                  <a:srgbClr val="008000"/>
                </a:solidFill>
                <a:latin typeface="Century" pitchFamily="18" charset="0"/>
              </a:rPr>
              <a:t>professionnel</a:t>
            </a:r>
          </a:p>
          <a:p>
            <a:pPr algn="ctr"/>
            <a:endParaRPr lang="fr-FR" sz="2000" b="1">
              <a:solidFill>
                <a:srgbClr val="008000"/>
              </a:solidFill>
              <a:latin typeface="Century" pitchFamily="18" charset="0"/>
            </a:endParaRPr>
          </a:p>
        </p:txBody>
      </p:sp>
      <p:sp>
        <p:nvSpPr>
          <p:cNvPr id="76840"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r>
              <a:rPr lang="fr-FR" sz="2400" i="1">
                <a:solidFill>
                  <a:srgbClr val="990000"/>
                </a:solidFill>
                <a:latin typeface="Times New Roman" pitchFamily="18" charset="0"/>
              </a:rPr>
              <a:t/>
            </a:r>
            <a:br>
              <a:rPr lang="fr-FR" sz="2400" i="1">
                <a:solidFill>
                  <a:srgbClr val="990000"/>
                </a:solidFill>
                <a:latin typeface="Times New Roman" pitchFamily="18" charset="0"/>
              </a:rPr>
            </a:br>
            <a:r>
              <a:rPr lang="fr-FR" sz="2400" i="1">
                <a:solidFill>
                  <a:srgbClr val="990000"/>
                </a:solidFill>
                <a:latin typeface="Times New Roman" pitchFamily="18" charset="0"/>
              </a:rPr>
              <a:t> Les contenus de certification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3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58397"/>
                                        </p:tgtEl>
                                        <p:attrNameLst>
                                          <p:attrName>style.visibility</p:attrName>
                                        </p:attrNameLst>
                                      </p:cBhvr>
                                      <p:to>
                                        <p:strVal val="visible"/>
                                      </p:to>
                                    </p:set>
                                    <p:anim calcmode="lin" valueType="num">
                                      <p:cBhvr additive="base">
                                        <p:cTn id="11" dur="500" fill="hold"/>
                                        <p:tgtEl>
                                          <p:spTgt spid="58397"/>
                                        </p:tgtEl>
                                        <p:attrNameLst>
                                          <p:attrName>ppt_x</p:attrName>
                                        </p:attrNameLst>
                                      </p:cBhvr>
                                      <p:tavLst>
                                        <p:tav tm="0">
                                          <p:val>
                                            <p:strVal val="0-#ppt_w/2"/>
                                          </p:val>
                                        </p:tav>
                                        <p:tav tm="100000">
                                          <p:val>
                                            <p:strVal val="#ppt_x"/>
                                          </p:val>
                                        </p:tav>
                                      </p:tavLst>
                                    </p:anim>
                                    <p:anim calcmode="lin" valueType="num">
                                      <p:cBhvr additive="base">
                                        <p:cTn id="12" dur="500" fill="hold"/>
                                        <p:tgtEl>
                                          <p:spTgt spid="5839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58385"/>
                                        </p:tgtEl>
                                        <p:attrNameLst>
                                          <p:attrName>style.visibility</p:attrName>
                                        </p:attrNameLst>
                                      </p:cBhvr>
                                      <p:to>
                                        <p:strVal val="visible"/>
                                      </p:to>
                                    </p:set>
                                    <p:anim calcmode="lin" valueType="num">
                                      <p:cBhvr additive="base">
                                        <p:cTn id="17" dur="500" fill="hold"/>
                                        <p:tgtEl>
                                          <p:spTgt spid="58385"/>
                                        </p:tgtEl>
                                        <p:attrNameLst>
                                          <p:attrName>ppt_x</p:attrName>
                                        </p:attrNameLst>
                                      </p:cBhvr>
                                      <p:tavLst>
                                        <p:tav tm="0">
                                          <p:val>
                                            <p:strVal val="1+#ppt_w/2"/>
                                          </p:val>
                                        </p:tav>
                                        <p:tav tm="100000">
                                          <p:val>
                                            <p:strVal val="#ppt_x"/>
                                          </p:val>
                                        </p:tav>
                                      </p:tavLst>
                                    </p:anim>
                                    <p:anim calcmode="lin" valueType="num">
                                      <p:cBhvr additive="base">
                                        <p:cTn id="18" dur="500" fill="hold"/>
                                        <p:tgtEl>
                                          <p:spTgt spid="58385"/>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58409"/>
                                        </p:tgtEl>
                                        <p:attrNameLst>
                                          <p:attrName>style.visibility</p:attrName>
                                        </p:attrNameLst>
                                      </p:cBhvr>
                                      <p:to>
                                        <p:strVal val="visible"/>
                                      </p:to>
                                    </p:set>
                                    <p:anim calcmode="lin" valueType="num">
                                      <p:cBhvr>
                                        <p:cTn id="23" dur="500" fill="hold"/>
                                        <p:tgtEl>
                                          <p:spTgt spid="58409"/>
                                        </p:tgtEl>
                                        <p:attrNameLst>
                                          <p:attrName>ppt_w</p:attrName>
                                        </p:attrNameLst>
                                      </p:cBhvr>
                                      <p:tavLst>
                                        <p:tav tm="0">
                                          <p:val>
                                            <p:fltVal val="0"/>
                                          </p:val>
                                        </p:tav>
                                        <p:tav tm="100000">
                                          <p:val>
                                            <p:strVal val="#ppt_w"/>
                                          </p:val>
                                        </p:tav>
                                      </p:tavLst>
                                    </p:anim>
                                    <p:anim calcmode="lin" valueType="num">
                                      <p:cBhvr>
                                        <p:cTn id="24" dur="500" fill="hold"/>
                                        <p:tgtEl>
                                          <p:spTgt spid="5840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40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re 1"/>
          <p:cNvSpPr>
            <a:spLocks noGrp="1"/>
          </p:cNvSpPr>
          <p:nvPr>
            <p:ph type="title" idx="4294967295"/>
          </p:nvPr>
        </p:nvSpPr>
        <p:spPr/>
        <p:txBody>
          <a:bodyPr/>
          <a:lstStyle/>
          <a:p>
            <a:pPr marL="533400" indent="-533400" algn="r" eaLnBrk="1" hangingPunct="1"/>
            <a:r>
              <a:rPr lang="fr-FR" sz="3200" smtClean="0">
                <a:solidFill>
                  <a:srgbClr val="C00000"/>
                </a:solidFill>
              </a:rPr>
              <a:t>1. L’opportunité de la rénovation</a:t>
            </a:r>
            <a:endParaRPr lang="fr-FR" sz="3200" smtClean="0"/>
          </a:p>
        </p:txBody>
      </p:sp>
      <p:sp>
        <p:nvSpPr>
          <p:cNvPr id="13314" name="Espace réservé du contenu 2"/>
          <p:cNvSpPr>
            <a:spLocks noGrp="1"/>
          </p:cNvSpPr>
          <p:nvPr>
            <p:ph idx="4294967295"/>
          </p:nvPr>
        </p:nvSpPr>
        <p:spPr>
          <a:xfrm>
            <a:off x="822325" y="1100138"/>
            <a:ext cx="7521575" cy="4843462"/>
          </a:xfrm>
        </p:spPr>
        <p:txBody>
          <a:bodyPr/>
          <a:lstStyle/>
          <a:p>
            <a:pPr eaLnBrk="1" hangingPunct="1"/>
            <a:r>
              <a:rPr lang="fr-FR" sz="2400" smtClean="0">
                <a:solidFill>
                  <a:srgbClr val="990000"/>
                </a:solidFill>
                <a:latin typeface="Arial" charset="0"/>
              </a:rPr>
              <a:t>Le calendrier</a:t>
            </a:r>
            <a:endParaRPr lang="fr-FR" sz="1800" smtClean="0">
              <a:latin typeface="Arial" charset="0"/>
            </a:endParaRPr>
          </a:p>
          <a:p>
            <a:pPr eaLnBrk="1" hangingPunct="1">
              <a:buClr>
                <a:srgbClr val="990000"/>
              </a:buClr>
              <a:buFont typeface="Wingdings 2" pitchFamily="18" charset="2"/>
              <a:buChar char="»"/>
            </a:pPr>
            <a:r>
              <a:rPr lang="fr-FR" sz="1800" smtClean="0">
                <a:solidFill>
                  <a:srgbClr val="990000"/>
                </a:solidFill>
                <a:latin typeface="Arial" charset="0"/>
              </a:rPr>
              <a:t>Février 2009 :</a:t>
            </a:r>
            <a:r>
              <a:rPr lang="fr-FR" sz="1800" smtClean="0">
                <a:latin typeface="Arial" charset="0"/>
              </a:rPr>
              <a:t> </a:t>
            </a:r>
            <a:r>
              <a:rPr lang="fr-FR" sz="1800" b="0" smtClean="0">
                <a:latin typeface="Arial" charset="0"/>
              </a:rPr>
              <a:t>début de l’étude d’opportunité, constitution d’un groupe de travail ad-hoc</a:t>
            </a:r>
          </a:p>
          <a:p>
            <a:pPr eaLnBrk="1" hangingPunct="1">
              <a:buClr>
                <a:srgbClr val="990000"/>
              </a:buClr>
              <a:buFont typeface="Wingdings 2" pitchFamily="18" charset="2"/>
              <a:buChar char="»"/>
            </a:pPr>
            <a:r>
              <a:rPr lang="fr-FR" sz="1800" smtClean="0">
                <a:solidFill>
                  <a:srgbClr val="990000"/>
                </a:solidFill>
                <a:latin typeface="Arial" charset="0"/>
              </a:rPr>
              <a:t>CPC 14 juin 2010 :</a:t>
            </a:r>
            <a:r>
              <a:rPr lang="fr-FR" sz="1800" smtClean="0">
                <a:latin typeface="Arial" charset="0"/>
              </a:rPr>
              <a:t> </a:t>
            </a:r>
            <a:r>
              <a:rPr lang="fr-FR" sz="1800" b="0" smtClean="0">
                <a:latin typeface="Arial" charset="0"/>
              </a:rPr>
              <a:t>présentation (et approbation) de la note d’opportunité qui conclut sur la nécessité de regrouper en un seul baccalauréat les baccalauréats Comptabilité et Secrétariat. Constitution d’un groupe de travail pour concevoir le nouveau diplôme.</a:t>
            </a:r>
          </a:p>
          <a:p>
            <a:pPr eaLnBrk="1" hangingPunct="1">
              <a:buClr>
                <a:srgbClr val="990000"/>
              </a:buClr>
              <a:buFont typeface="Wingdings 2" pitchFamily="18" charset="2"/>
              <a:buChar char="»"/>
            </a:pPr>
            <a:r>
              <a:rPr lang="fr-FR" sz="1800" smtClean="0">
                <a:solidFill>
                  <a:srgbClr val="990000"/>
                </a:solidFill>
                <a:latin typeface="Arial" charset="0"/>
              </a:rPr>
              <a:t>CPC 10 décembre 2010 </a:t>
            </a:r>
            <a:r>
              <a:rPr lang="fr-FR" sz="1800" smtClean="0">
                <a:latin typeface="Arial" charset="0"/>
              </a:rPr>
              <a:t>: </a:t>
            </a:r>
            <a:r>
              <a:rPr lang="fr-FR" sz="1800" b="0" smtClean="0">
                <a:latin typeface="Arial" charset="0"/>
              </a:rPr>
              <a:t>présentation et approbation du Référentiel d’Activités Professionnelles (RAP) qui définit le profil métier de « gestionnaire administratif ».</a:t>
            </a:r>
          </a:p>
          <a:p>
            <a:pPr eaLnBrk="1" hangingPunct="1">
              <a:buClr>
                <a:srgbClr val="990000"/>
              </a:buClr>
              <a:buFont typeface="Wingdings 2" pitchFamily="18" charset="2"/>
              <a:buChar char="»"/>
            </a:pPr>
            <a:r>
              <a:rPr lang="fr-FR" sz="1800" smtClean="0">
                <a:solidFill>
                  <a:srgbClr val="990000"/>
                </a:solidFill>
                <a:latin typeface="Arial" charset="0"/>
              </a:rPr>
              <a:t>CPC Octobre 2011</a:t>
            </a:r>
            <a:r>
              <a:rPr lang="fr-FR" sz="1800" smtClean="0">
                <a:latin typeface="Arial" charset="0"/>
              </a:rPr>
              <a:t> : </a:t>
            </a:r>
            <a:r>
              <a:rPr lang="fr-FR" sz="1800" b="0" smtClean="0">
                <a:latin typeface="Arial" charset="0"/>
              </a:rPr>
              <a:t>Approbation du référentiel de certification pour une mise en œuvre à la rentrée 2012, en classe de seconde.</a:t>
            </a:r>
          </a:p>
          <a:p>
            <a:pPr eaLnBrk="1" hangingPunct="1">
              <a:buClr>
                <a:srgbClr val="990000"/>
              </a:buClr>
              <a:buFont typeface="Wingdings 2" pitchFamily="18" charset="2"/>
              <a:buChar char="»"/>
            </a:pPr>
            <a:r>
              <a:rPr lang="fr-FR" sz="1800" smtClean="0">
                <a:solidFill>
                  <a:srgbClr val="990000"/>
                </a:solidFill>
                <a:latin typeface="Arial" charset="0"/>
              </a:rPr>
              <a:t>Juin 2015 :</a:t>
            </a:r>
            <a:r>
              <a:rPr lang="fr-FR" sz="1800" smtClean="0">
                <a:latin typeface="Arial" charset="0"/>
              </a:rPr>
              <a:t> </a:t>
            </a:r>
            <a:r>
              <a:rPr lang="fr-FR" sz="1800" b="0" smtClean="0">
                <a:latin typeface="Arial" charset="0"/>
              </a:rPr>
              <a:t>première session du nouveau baccalauréat</a:t>
            </a:r>
          </a:p>
          <a:p>
            <a:pPr eaLnBrk="1" hangingPunct="1">
              <a:buClr>
                <a:srgbClr val="990000"/>
              </a:buClr>
              <a:buFont typeface="Wingdings 2" pitchFamily="18" charset="2"/>
              <a:buChar char="»"/>
            </a:pPr>
            <a:r>
              <a:rPr lang="fr-FR" sz="1800" smtClean="0">
                <a:solidFill>
                  <a:srgbClr val="990000"/>
                </a:solidFill>
                <a:latin typeface="Arial" charset="0"/>
              </a:rPr>
              <a:t>2011/2012 :</a:t>
            </a:r>
            <a:r>
              <a:rPr lang="fr-FR" sz="1800" smtClean="0">
                <a:latin typeface="Arial" charset="0"/>
              </a:rPr>
              <a:t> </a:t>
            </a:r>
            <a:r>
              <a:rPr lang="fr-FR" sz="1800" b="0" smtClean="0">
                <a:latin typeface="Arial" charset="0"/>
              </a:rPr>
              <a:t>Année consacrée à la formation des professeurs</a:t>
            </a:r>
          </a:p>
        </p:txBody>
      </p:sp>
      <p:sp>
        <p:nvSpPr>
          <p:cNvPr id="4" name="Espace réservé du pied de page 3"/>
          <p:cNvSpPr txBox="1">
            <a:spLocks noGrp="1"/>
          </p:cNvSpPr>
          <p:nvPr/>
        </p:nvSpPr>
        <p:spPr>
          <a:xfrm>
            <a:off x="3505200" y="6400800"/>
            <a:ext cx="4724400" cy="274638"/>
          </a:xfrm>
          <a:prstGeom prst="rect">
            <a:avLst/>
          </a:prstGeom>
          <a:noFill/>
        </p:spPr>
        <p:txBody>
          <a:bodyPr anchor="ctr"/>
          <a:lstStyle/>
          <a:p>
            <a:pPr algn="r" fontAlgn="auto">
              <a:spcBef>
                <a:spcPts val="0"/>
              </a:spcBef>
              <a:spcAft>
                <a:spcPts val="0"/>
              </a:spcAft>
              <a:defRPr/>
            </a:pPr>
            <a:r>
              <a:rPr lang="fr-FR" sz="1000" cap="all" spc="200">
                <a:solidFill>
                  <a:schemeClr val="accent6">
                    <a:lumMod val="50000"/>
                  </a:schemeClr>
                </a:solidFill>
                <a:latin typeface="+mn-lt"/>
              </a:rPr>
              <a:t>PNP - Poitiers - 13 &amp; 14 octobre 2011</a:t>
            </a:r>
          </a:p>
        </p:txBody>
      </p:sp>
      <p:sp>
        <p:nvSpPr>
          <p:cNvPr id="5" name="Espace réservé du numéro de diapositive 4"/>
          <p:cNvSpPr txBox="1">
            <a:spLocks noGrp="1"/>
          </p:cNvSpPr>
          <p:nvPr/>
        </p:nvSpPr>
        <p:spPr>
          <a:xfrm>
            <a:off x="8401050" y="6432550"/>
            <a:ext cx="438150" cy="349250"/>
          </a:xfrm>
          <a:prstGeom prst="ellipse">
            <a:avLst/>
          </a:prstGeom>
          <a:noFill/>
          <a:ln w="19050">
            <a:solidFill>
              <a:schemeClr val="bg1">
                <a:lumMod val="65000"/>
              </a:schemeClr>
            </a:solidFill>
          </a:ln>
        </p:spPr>
        <p:txBody>
          <a:bodyPr lIns="9144" tIns="9144" rIns="9144" bIns="9144" anchor="ctr">
            <a:normAutofit lnSpcReduction="10000"/>
          </a:bodyPr>
          <a:lstStyle/>
          <a:p>
            <a:pPr algn="ctr" fontAlgn="auto">
              <a:spcBef>
                <a:spcPts val="0"/>
              </a:spcBef>
              <a:spcAft>
                <a:spcPts val="0"/>
              </a:spcAft>
              <a:defRPr/>
            </a:pPr>
            <a:fld id="{847908EE-59F9-4E51-B9A6-645B15B5E75F}" type="slidenum">
              <a:rPr lang="fr-FR" sz="1650">
                <a:solidFill>
                  <a:schemeClr val="accent6">
                    <a:lumMod val="50000"/>
                  </a:schemeClr>
                </a:solidFill>
                <a:latin typeface="+mn-lt"/>
              </a:rPr>
              <a:pPr algn="ctr" fontAlgn="auto">
                <a:spcBef>
                  <a:spcPts val="0"/>
                </a:spcBef>
                <a:spcAft>
                  <a:spcPts val="0"/>
                </a:spcAft>
                <a:defRPr/>
              </a:pPr>
              <a:t>4</a:t>
            </a:fld>
            <a:endParaRPr lang="fr-FR" sz="1650" dirty="0">
              <a:solidFill>
                <a:schemeClr val="accent6">
                  <a:lumMod val="50000"/>
                </a:schemeClr>
              </a:solidFill>
              <a:latin typeface="+mn-lt"/>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459258AF-C02B-4963-9A24-E241A215E047}" type="slidenum">
              <a:rPr lang="fr-FR" sz="1400">
                <a:solidFill>
                  <a:schemeClr val="tx2"/>
                </a:solidFill>
                <a:latin typeface="+mn-lt"/>
              </a:rPr>
              <a:pPr algn="r" fontAlgn="auto">
                <a:spcBef>
                  <a:spcPts val="0"/>
                </a:spcBef>
                <a:spcAft>
                  <a:spcPts val="0"/>
                </a:spcAft>
                <a:defRPr/>
              </a:pPr>
              <a:t>40</a:t>
            </a:fld>
            <a:endParaRPr lang="fr-FR" sz="1400" dirty="0">
              <a:solidFill>
                <a:schemeClr val="tx2"/>
              </a:solidFill>
              <a:latin typeface="+mn-lt"/>
            </a:endParaRPr>
          </a:p>
        </p:txBody>
      </p:sp>
      <p:sp>
        <p:nvSpPr>
          <p:cNvPr id="78850" name="Espace réservé du contenu 2"/>
          <p:cNvSpPr txBox="1">
            <a:spLocks/>
          </p:cNvSpPr>
          <p:nvPr/>
        </p:nvSpPr>
        <p:spPr bwMode="auto">
          <a:xfrm>
            <a:off x="468313" y="1916113"/>
            <a:ext cx="8229600" cy="360045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Char char="»"/>
            </a:pPr>
            <a:r>
              <a:rPr lang="fr-FR" sz="2400">
                <a:solidFill>
                  <a:srgbClr val="525B7E"/>
                </a:solidFill>
                <a:latin typeface="Calibri" pitchFamily="34" charset="0"/>
              </a:rPr>
              <a:t>LE REGLEMENT D’EXAMEN</a:t>
            </a:r>
          </a:p>
          <a:p>
            <a:pPr marL="742950" lvl="1" indent="-285750">
              <a:spcBef>
                <a:spcPts val="600"/>
              </a:spcBef>
              <a:buClr>
                <a:srgbClr val="C00000"/>
              </a:buClr>
              <a:buSzPct val="76000"/>
              <a:buFont typeface="Wingdings 2" pitchFamily="18" charset="2"/>
              <a:buChar char="»"/>
            </a:pPr>
            <a:r>
              <a:rPr lang="fr-FR" sz="2400">
                <a:solidFill>
                  <a:srgbClr val="525B7E"/>
                </a:solidFill>
                <a:latin typeface="Calibri" pitchFamily="34" charset="0"/>
              </a:rPr>
              <a:t>Les formes d’épreuves</a:t>
            </a:r>
          </a:p>
          <a:p>
            <a:pPr marL="742950" lvl="1" indent="-285750">
              <a:spcBef>
                <a:spcPts val="600"/>
              </a:spcBef>
              <a:buClr>
                <a:srgbClr val="C00000"/>
              </a:buClr>
              <a:buSzPct val="76000"/>
              <a:buFont typeface="Wingdings 2" pitchFamily="18" charset="2"/>
              <a:buChar char="»"/>
            </a:pPr>
            <a:r>
              <a:rPr lang="fr-FR" sz="2400">
                <a:solidFill>
                  <a:srgbClr val="525B7E"/>
                </a:solidFill>
                <a:latin typeface="Calibri" pitchFamily="34" charset="0"/>
              </a:rPr>
              <a:t>Les coefficients  </a:t>
            </a:r>
          </a:p>
          <a:p>
            <a:pPr marL="742950" lvl="1" indent="-285750">
              <a:spcBef>
                <a:spcPts val="600"/>
              </a:spcBef>
              <a:buClr>
                <a:srgbClr val="C00000"/>
              </a:buClr>
              <a:buSzPct val="76000"/>
              <a:buFont typeface="Wingdings 2" pitchFamily="18" charset="2"/>
              <a:buChar char="»"/>
            </a:pPr>
            <a:r>
              <a:rPr lang="fr-FR" sz="2400">
                <a:solidFill>
                  <a:srgbClr val="525B7E"/>
                </a:solidFill>
                <a:latin typeface="Calibri" pitchFamily="34" charset="0"/>
              </a:rPr>
              <a:t>Les durées d’épreuves</a:t>
            </a:r>
          </a:p>
        </p:txBody>
      </p:sp>
      <p:sp>
        <p:nvSpPr>
          <p:cNvPr id="78851" name="Espace réservé du contenu 2"/>
          <p:cNvSpPr txBox="1">
            <a:spLocks/>
          </p:cNvSpPr>
          <p:nvPr/>
        </p:nvSpPr>
        <p:spPr bwMode="auto">
          <a:xfrm>
            <a:off x="395288" y="1268413"/>
            <a:ext cx="8229600" cy="431800"/>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i="1">
                <a:solidFill>
                  <a:srgbClr val="F50B0B"/>
                </a:solidFill>
              </a:rPr>
              <a:t>Du RAP au RC… </a:t>
            </a:r>
            <a:r>
              <a:rPr lang="fr-FR" sz="2000" i="1">
                <a:solidFill>
                  <a:srgbClr val="F50B0B"/>
                </a:solidFill>
              </a:rPr>
              <a:t>la construction des épreuves professionnelles</a:t>
            </a:r>
          </a:p>
        </p:txBody>
      </p:sp>
      <p:pic>
        <p:nvPicPr>
          <p:cNvPr id="78852" name="Picture 6" descr="MC900353924[1]">
            <a:hlinkClick r:id="rId3" action="ppaction://hlinkfile"/>
          </p:cNvPr>
          <p:cNvPicPr>
            <a:picLocks noChangeAspect="1" noChangeArrowheads="1"/>
          </p:cNvPicPr>
          <p:nvPr/>
        </p:nvPicPr>
        <p:blipFill>
          <a:blip r:embed="rId4"/>
          <a:srcRect/>
          <a:stretch>
            <a:fillRect/>
          </a:stretch>
        </p:blipFill>
        <p:spPr bwMode="auto">
          <a:xfrm>
            <a:off x="4356100" y="1989138"/>
            <a:ext cx="501650" cy="312737"/>
          </a:xfrm>
          <a:prstGeom prst="rect">
            <a:avLst/>
          </a:prstGeom>
          <a:noFill/>
          <a:ln w="9525">
            <a:noFill/>
            <a:miter lim="800000"/>
            <a:headEnd/>
            <a:tailEnd/>
          </a:ln>
        </p:spPr>
      </p:pic>
      <p:sp>
        <p:nvSpPr>
          <p:cNvPr id="78853" name="Titre 1"/>
          <p:cNvSpPr>
            <a:spLocks/>
          </p:cNvSpPr>
          <p:nvPr/>
        </p:nvSpPr>
        <p:spPr bwMode="auto">
          <a:xfrm>
            <a:off x="822325" y="365125"/>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3. Le projet de référentiel</a:t>
            </a:r>
            <a:r>
              <a:rPr lang="fr-FR" sz="2400" i="1">
                <a:solidFill>
                  <a:srgbClr val="990000"/>
                </a:solidFill>
                <a:latin typeface="Times New Roman" pitchFamily="18" charset="0"/>
              </a:rPr>
              <a:t/>
            </a:r>
            <a:br>
              <a:rPr lang="fr-FR" sz="2400" i="1">
                <a:solidFill>
                  <a:srgbClr val="990000"/>
                </a:solidFill>
                <a:latin typeface="Times New Roman" pitchFamily="18" charset="0"/>
              </a:rPr>
            </a:br>
            <a:r>
              <a:rPr lang="fr-FR" sz="2400" i="1">
                <a:solidFill>
                  <a:srgbClr val="990000"/>
                </a:solidFill>
                <a:latin typeface="Times New Roman" pitchFamily="18" charset="0"/>
              </a:rPr>
              <a:t> Les contenus de certification</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Espace réservé du contenu 2"/>
          <p:cNvSpPr txBox="1">
            <a:spLocks/>
          </p:cNvSpPr>
          <p:nvPr/>
        </p:nvSpPr>
        <p:spPr bwMode="auto">
          <a:xfrm>
            <a:off x="468313" y="1916113"/>
            <a:ext cx="8229600" cy="3889375"/>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Char char="»"/>
            </a:pPr>
            <a:r>
              <a:rPr lang="fr-FR" sz="2400">
                <a:solidFill>
                  <a:srgbClr val="525B7E"/>
                </a:solidFill>
                <a:latin typeface="Calibri" pitchFamily="34" charset="0"/>
              </a:rPr>
              <a:t>Eviter de s’engager dans le formalisme et la norme..</a:t>
            </a:r>
          </a:p>
          <a:p>
            <a:pPr marL="273050" indent="-273050">
              <a:spcBef>
                <a:spcPts val="600"/>
              </a:spcBef>
              <a:buClr>
                <a:srgbClr val="C00000"/>
              </a:buClr>
              <a:buSzPct val="76000"/>
              <a:buFont typeface="Wingdings 2" pitchFamily="18" charset="2"/>
              <a:buChar char="»"/>
            </a:pPr>
            <a:r>
              <a:rPr lang="fr-FR" sz="2400">
                <a:solidFill>
                  <a:srgbClr val="525B7E"/>
                </a:solidFill>
                <a:latin typeface="Calibri" pitchFamily="34" charset="0"/>
              </a:rPr>
              <a:t>Comprendre la compétence</a:t>
            </a:r>
          </a:p>
          <a:p>
            <a:pPr marL="273050" indent="-273050">
              <a:spcBef>
                <a:spcPts val="600"/>
              </a:spcBef>
              <a:buClr>
                <a:srgbClr val="C00000"/>
              </a:buClr>
              <a:buSzPct val="76000"/>
              <a:buFont typeface="Wingdings 2" pitchFamily="18" charset="2"/>
              <a:buChar char="»"/>
            </a:pPr>
            <a:r>
              <a:rPr lang="fr-FR" sz="2400">
                <a:solidFill>
                  <a:srgbClr val="525B7E"/>
                </a:solidFill>
                <a:latin typeface="Calibri" pitchFamily="34" charset="0"/>
              </a:rPr>
              <a:t>Banaliser l’utilisation du passeport professionnel</a:t>
            </a:r>
          </a:p>
          <a:p>
            <a:pPr marL="273050" indent="-273050">
              <a:spcBef>
                <a:spcPts val="600"/>
              </a:spcBef>
              <a:buClr>
                <a:srgbClr val="C00000"/>
              </a:buClr>
              <a:buSzPct val="76000"/>
              <a:buFont typeface="Wingdings 2" pitchFamily="18" charset="2"/>
              <a:buChar char="»"/>
            </a:pPr>
            <a:r>
              <a:rPr lang="fr-FR" sz="2400">
                <a:solidFill>
                  <a:srgbClr val="525B7E"/>
                </a:solidFill>
                <a:latin typeface="Calibri" pitchFamily="34" charset="0"/>
              </a:rPr>
              <a:t>S’engager dans le CCF allégé avec responsabilité et souci d’installer une culture partagée de l’évaluation </a:t>
            </a:r>
          </a:p>
          <a:p>
            <a:pPr marL="273050" indent="-273050">
              <a:spcBef>
                <a:spcPts val="600"/>
              </a:spcBef>
              <a:buClr>
                <a:srgbClr val="C00000"/>
              </a:buClr>
              <a:buSzPct val="76000"/>
              <a:buFont typeface="Wingdings 2" pitchFamily="18" charset="2"/>
              <a:buChar char="»"/>
            </a:pPr>
            <a:r>
              <a:rPr lang="fr-FR" sz="2400">
                <a:solidFill>
                  <a:srgbClr val="525B7E"/>
                </a:solidFill>
                <a:latin typeface="Calibri" pitchFamily="34" charset="0"/>
              </a:rPr>
              <a:t>Développer la dynamique pédagogique</a:t>
            </a:r>
          </a:p>
          <a:p>
            <a:pPr marL="1600200" lvl="3" indent="-228600">
              <a:spcBef>
                <a:spcPts val="600"/>
              </a:spcBef>
              <a:buClr>
                <a:srgbClr val="C00000"/>
              </a:buClr>
              <a:buSzPct val="76000"/>
              <a:buFont typeface="Wingdings 2" pitchFamily="18" charset="2"/>
              <a:buChar char="»"/>
            </a:pPr>
            <a:r>
              <a:rPr lang="fr-FR">
                <a:solidFill>
                  <a:srgbClr val="525B7E"/>
                </a:solidFill>
                <a:latin typeface="Calibri" pitchFamily="34" charset="0"/>
              </a:rPr>
              <a:t>Le travail en équipe et la mobilisation de toutes les compétences</a:t>
            </a:r>
          </a:p>
          <a:p>
            <a:pPr marL="1600200" lvl="3" indent="-228600">
              <a:spcBef>
                <a:spcPts val="600"/>
              </a:spcBef>
              <a:buClr>
                <a:srgbClr val="C00000"/>
              </a:buClr>
              <a:buSzPct val="76000"/>
              <a:buFont typeface="Wingdings 2" pitchFamily="18" charset="2"/>
              <a:buChar char="»"/>
            </a:pPr>
            <a:r>
              <a:rPr lang="fr-FR">
                <a:solidFill>
                  <a:srgbClr val="525B7E"/>
                </a:solidFill>
                <a:latin typeface="Calibri" pitchFamily="34" charset="0"/>
              </a:rPr>
              <a:t>Les progressions communes articulées avec les situations de travail</a:t>
            </a:r>
          </a:p>
          <a:p>
            <a:pPr marL="1600200" lvl="3" indent="-228600">
              <a:spcBef>
                <a:spcPts val="600"/>
              </a:spcBef>
              <a:buClr>
                <a:srgbClr val="C00000"/>
              </a:buClr>
              <a:buSzPct val="76000"/>
              <a:buFont typeface="Wingdings 2" pitchFamily="18" charset="2"/>
              <a:buChar char="»"/>
            </a:pPr>
            <a:r>
              <a:rPr lang="fr-FR">
                <a:solidFill>
                  <a:srgbClr val="525B7E"/>
                </a:solidFill>
                <a:latin typeface="Calibri" pitchFamily="34" charset="0"/>
              </a:rPr>
              <a:t>Les PGI en bac pro GA (openERP)</a:t>
            </a:r>
          </a:p>
          <a:p>
            <a:pPr marL="1600200" lvl="3" indent="-228600">
              <a:spcBef>
                <a:spcPts val="600"/>
              </a:spcBef>
              <a:buClr>
                <a:srgbClr val="C00000"/>
              </a:buClr>
              <a:buSzPct val="76000"/>
              <a:buFont typeface="Wingdings 2" pitchFamily="18" charset="2"/>
              <a:buChar char="»"/>
            </a:pPr>
            <a:r>
              <a:rPr lang="fr-FR">
                <a:solidFill>
                  <a:srgbClr val="525B7E"/>
                </a:solidFill>
                <a:latin typeface="Calibri" pitchFamily="34" charset="0"/>
              </a:rPr>
              <a:t>les savoirs et les ateliers rédactionnels</a:t>
            </a:r>
          </a:p>
          <a:p>
            <a:pPr marL="1600200" lvl="3" indent="-228600">
              <a:spcBef>
                <a:spcPts val="600"/>
              </a:spcBef>
              <a:buClr>
                <a:srgbClr val="C00000"/>
              </a:buClr>
              <a:buSzPct val="76000"/>
              <a:buFont typeface="Wingdings 2" pitchFamily="18" charset="2"/>
              <a:buChar char="»"/>
            </a:pPr>
            <a:r>
              <a:rPr lang="fr-FR">
                <a:solidFill>
                  <a:srgbClr val="525B7E"/>
                </a:solidFill>
                <a:latin typeface="Calibri" pitchFamily="34" charset="0"/>
              </a:rPr>
              <a:t>Le Bac pro GA et les autres dispositifs de la réforme (AP, EGLS)</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6AFF69AB-B12D-4E52-A97B-6DFFDB5F2CE4}" type="slidenum">
              <a:rPr lang="fr-FR" sz="1400">
                <a:solidFill>
                  <a:schemeClr val="tx2"/>
                </a:solidFill>
                <a:latin typeface="+mn-lt"/>
              </a:rPr>
              <a:pPr algn="r" fontAlgn="auto">
                <a:spcBef>
                  <a:spcPts val="0"/>
                </a:spcBef>
                <a:spcAft>
                  <a:spcPts val="0"/>
                </a:spcAft>
                <a:defRPr/>
              </a:pPr>
              <a:t>41</a:t>
            </a:fld>
            <a:endParaRPr lang="fr-FR" sz="1400" dirty="0">
              <a:solidFill>
                <a:schemeClr val="tx2"/>
              </a:solidFill>
              <a:latin typeface="+mn-lt"/>
            </a:endParaRPr>
          </a:p>
        </p:txBody>
      </p:sp>
      <p:sp>
        <p:nvSpPr>
          <p:cNvPr id="80899" name="Titre 1"/>
          <p:cNvSpPr>
            <a:spLocks/>
          </p:cNvSpPr>
          <p:nvPr/>
        </p:nvSpPr>
        <p:spPr bwMode="auto">
          <a:xfrm>
            <a:off x="395288" y="1341438"/>
            <a:ext cx="8353425" cy="504825"/>
          </a:xfrm>
          <a:prstGeom prst="rect">
            <a:avLst/>
          </a:prstGeom>
          <a:noFill/>
          <a:ln w="9525">
            <a:noFill/>
            <a:miter lim="800000"/>
            <a:headEnd/>
            <a:tailEnd/>
          </a:ln>
        </p:spPr>
        <p:txBody>
          <a:bodyPr/>
          <a:lstStyle/>
          <a:p>
            <a:r>
              <a:rPr lang="fr-FR" sz="2800" i="1">
                <a:solidFill>
                  <a:srgbClr val="F50B0B"/>
                </a:solidFill>
              </a:rPr>
              <a:t>Les conditions de réussite…</a:t>
            </a:r>
            <a:endParaRPr lang="fr-FR" sz="2800">
              <a:solidFill>
                <a:srgbClr val="525B7E"/>
              </a:solidFill>
            </a:endParaRPr>
          </a:p>
        </p:txBody>
      </p:sp>
      <p:sp>
        <p:nvSpPr>
          <p:cNvPr id="80900" name="Titre 1"/>
          <p:cNvSpPr>
            <a:spLocks/>
          </p:cNvSpPr>
          <p:nvPr/>
        </p:nvSpPr>
        <p:spPr bwMode="auto">
          <a:xfrm>
            <a:off x="1116013" y="404813"/>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En conclusion</a:t>
            </a:r>
            <a:endParaRPr lang="fr-FR" sz="2400" i="1">
              <a:solidFill>
                <a:srgbClr val="990000"/>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24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24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24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2467">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2467">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2467">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2467">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2467">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246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1C79A3E8-C451-46B4-BD02-6904C5500278}" type="slidenum">
              <a:rPr lang="fr-FR" sz="1400">
                <a:solidFill>
                  <a:schemeClr val="tx2"/>
                </a:solidFill>
                <a:latin typeface="+mn-lt"/>
              </a:rPr>
              <a:pPr algn="r" fontAlgn="auto">
                <a:spcBef>
                  <a:spcPts val="0"/>
                </a:spcBef>
                <a:spcAft>
                  <a:spcPts val="0"/>
                </a:spcAft>
                <a:defRPr/>
              </a:pPr>
              <a:t>42</a:t>
            </a:fld>
            <a:endParaRPr lang="fr-FR" sz="1400" dirty="0">
              <a:solidFill>
                <a:schemeClr val="tx2"/>
              </a:solidFill>
              <a:latin typeface="+mn-lt"/>
            </a:endParaRPr>
          </a:p>
        </p:txBody>
      </p:sp>
      <p:sp>
        <p:nvSpPr>
          <p:cNvPr id="82946" name="Titre 1"/>
          <p:cNvSpPr>
            <a:spLocks/>
          </p:cNvSpPr>
          <p:nvPr/>
        </p:nvSpPr>
        <p:spPr bwMode="auto">
          <a:xfrm>
            <a:off x="1116013" y="404813"/>
            <a:ext cx="7521575" cy="549275"/>
          </a:xfrm>
          <a:prstGeom prst="rect">
            <a:avLst/>
          </a:prstGeom>
          <a:noFill/>
          <a:ln w="9525">
            <a:noFill/>
            <a:miter lim="800000"/>
            <a:headEnd/>
            <a:tailEnd/>
          </a:ln>
        </p:spPr>
        <p:txBody>
          <a:bodyPr anchor="ctr"/>
          <a:lstStyle/>
          <a:p>
            <a:pPr marL="533400" indent="-533400" algn="r"/>
            <a:r>
              <a:rPr lang="fr-FR" sz="3200">
                <a:solidFill>
                  <a:srgbClr val="C00000"/>
                </a:solidFill>
                <a:latin typeface="Franklin Gothic Medium" pitchFamily="34" charset="0"/>
              </a:rPr>
              <a:t>En conclusion</a:t>
            </a:r>
            <a:endParaRPr lang="fr-FR" sz="2400" i="1">
              <a:solidFill>
                <a:srgbClr val="990000"/>
              </a:solidFill>
              <a:latin typeface="Times New Roman" pitchFamily="18" charset="0"/>
            </a:endParaRPr>
          </a:p>
        </p:txBody>
      </p:sp>
      <p:sp>
        <p:nvSpPr>
          <p:cNvPr id="82947" name="Rectangle 6"/>
          <p:cNvSpPr>
            <a:spLocks noChangeArrowheads="1"/>
          </p:cNvSpPr>
          <p:nvPr/>
        </p:nvSpPr>
        <p:spPr bwMode="auto">
          <a:xfrm>
            <a:off x="971550" y="2425700"/>
            <a:ext cx="6927850" cy="1068388"/>
          </a:xfrm>
          <a:prstGeom prst="rect">
            <a:avLst/>
          </a:prstGeom>
          <a:noFill/>
          <a:ln w="9525">
            <a:noFill/>
            <a:miter lim="800000"/>
            <a:headEnd/>
            <a:tailEnd/>
          </a:ln>
        </p:spPr>
        <p:txBody>
          <a:bodyPr anchor="ctr">
            <a:spAutoFit/>
          </a:bodyPr>
          <a:lstStyle/>
          <a:p>
            <a:pPr eaLnBrk="0" hangingPunct="0"/>
            <a:r>
              <a:rPr lang="fr-FR" sz="3600" i="1">
                <a:latin typeface="Garamond" pitchFamily="18" charset="0"/>
              </a:rPr>
              <a:t>« C’est à plusieurs qu’on apprend tout seul »</a:t>
            </a:r>
          </a:p>
          <a:p>
            <a:pPr algn="r" eaLnBrk="0" hangingPunct="0"/>
            <a:r>
              <a:rPr lang="fr-FR" sz="2800" i="1">
                <a:latin typeface="Garamond" pitchFamily="18" charset="0"/>
              </a:rPr>
              <a:t>Lev Vigotsky</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A9FB00B9-962A-404C-8508-7B7352E88B6D}" type="slidenum">
              <a:rPr lang="fr-FR" sz="1400">
                <a:solidFill>
                  <a:schemeClr val="tx2"/>
                </a:solidFill>
                <a:latin typeface="+mn-lt"/>
              </a:rPr>
              <a:pPr algn="r" fontAlgn="auto">
                <a:spcBef>
                  <a:spcPts val="0"/>
                </a:spcBef>
                <a:spcAft>
                  <a:spcPts val="0"/>
                </a:spcAft>
                <a:defRPr/>
              </a:pPr>
              <a:t>43</a:t>
            </a:fld>
            <a:endParaRPr lang="fr-FR" sz="1400" dirty="0">
              <a:solidFill>
                <a:schemeClr val="tx2"/>
              </a:solidFill>
              <a:latin typeface="+mn-lt"/>
            </a:endParaRPr>
          </a:p>
        </p:txBody>
      </p:sp>
      <p:sp>
        <p:nvSpPr>
          <p:cNvPr id="84994" name="Titre 1"/>
          <p:cNvSpPr>
            <a:spLocks/>
          </p:cNvSpPr>
          <p:nvPr/>
        </p:nvSpPr>
        <p:spPr bwMode="auto">
          <a:xfrm>
            <a:off x="1258888" y="4437063"/>
            <a:ext cx="7521575" cy="549275"/>
          </a:xfrm>
          <a:prstGeom prst="rect">
            <a:avLst/>
          </a:prstGeom>
          <a:noFill/>
          <a:ln w="9525">
            <a:noFill/>
            <a:miter lim="800000"/>
            <a:headEnd/>
            <a:tailEnd/>
          </a:ln>
        </p:spPr>
        <p:txBody>
          <a:bodyPr anchor="ctr"/>
          <a:lstStyle/>
          <a:p>
            <a:pPr marL="533400" indent="-533400" algn="r"/>
            <a:r>
              <a:rPr lang="fr-FR" sz="3200" i="1">
                <a:solidFill>
                  <a:srgbClr val="C00000"/>
                </a:solidFill>
                <a:latin typeface="Times New Roman" pitchFamily="18" charset="0"/>
              </a:rPr>
              <a:t>Merci pour votre attention</a:t>
            </a:r>
            <a:endParaRPr lang="fr-FR" sz="2400" i="1">
              <a:solidFill>
                <a:srgbClr val="990000"/>
              </a:solidFill>
              <a:latin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re 1"/>
          <p:cNvSpPr>
            <a:spLocks noGrp="1"/>
          </p:cNvSpPr>
          <p:nvPr>
            <p:ph type="title" idx="4294967295"/>
          </p:nvPr>
        </p:nvSpPr>
        <p:spPr/>
        <p:txBody>
          <a:bodyPr/>
          <a:lstStyle/>
          <a:p>
            <a:pPr marL="533400" indent="-533400" algn="r" eaLnBrk="1" hangingPunct="1"/>
            <a:r>
              <a:rPr lang="fr-FR" sz="3200" smtClean="0">
                <a:solidFill>
                  <a:srgbClr val="C00000"/>
                </a:solidFill>
              </a:rPr>
              <a:t>1. L’opportunité de la rénovation</a:t>
            </a:r>
            <a:endParaRPr lang="fr-FR" sz="3200" smtClean="0"/>
          </a:p>
        </p:txBody>
      </p:sp>
      <p:sp>
        <p:nvSpPr>
          <p:cNvPr id="14338" name="Espace réservé du contenu 2"/>
          <p:cNvSpPr>
            <a:spLocks noGrp="1"/>
          </p:cNvSpPr>
          <p:nvPr>
            <p:ph idx="4294967295"/>
          </p:nvPr>
        </p:nvSpPr>
        <p:spPr>
          <a:xfrm>
            <a:off x="822325" y="1100138"/>
            <a:ext cx="7521575" cy="4843462"/>
          </a:xfrm>
        </p:spPr>
        <p:txBody>
          <a:bodyPr/>
          <a:lstStyle/>
          <a:p>
            <a:pPr eaLnBrk="1" hangingPunct="1"/>
            <a:r>
              <a:rPr lang="fr-FR" sz="2400" smtClean="0">
                <a:solidFill>
                  <a:srgbClr val="990000"/>
                </a:solidFill>
              </a:rPr>
              <a:t>La démarche d’étude d’opportunité</a:t>
            </a:r>
          </a:p>
          <a:p>
            <a:pPr eaLnBrk="1" hangingPunct="1">
              <a:buClr>
                <a:srgbClr val="990000"/>
              </a:buClr>
              <a:buFont typeface="Wingdings 2" pitchFamily="18" charset="2"/>
              <a:buChar char="»"/>
            </a:pPr>
            <a:r>
              <a:rPr lang="fr-FR" sz="1800" b="0" smtClean="0">
                <a:latin typeface="Arial" charset="0"/>
              </a:rPr>
              <a:t>Constitution du groupe de travail DGESCO : 2 IGEN, 4 IEN-ET EG, 1 représentante du CEREQ, Responsable DGESCO de la 16ème CPC</a:t>
            </a:r>
          </a:p>
          <a:p>
            <a:pPr eaLnBrk="1" hangingPunct="1">
              <a:buClr>
                <a:srgbClr val="990000"/>
              </a:buClr>
              <a:buFont typeface="Wingdings 2" pitchFamily="18" charset="2"/>
              <a:buChar char="»"/>
            </a:pPr>
            <a:r>
              <a:rPr lang="fr-FR" sz="1800" b="0" smtClean="0">
                <a:latin typeface="Arial" charset="0"/>
              </a:rPr>
              <a:t>Inventaire des études statistiques et des rapports : DARES, CEREQ, HCE, CAS, IGEN,DEPP,POLE EMPLOI,CREDOC, Observatoires</a:t>
            </a:r>
          </a:p>
          <a:p>
            <a:pPr eaLnBrk="1" hangingPunct="1">
              <a:buClr>
                <a:srgbClr val="990000"/>
              </a:buClr>
              <a:buFont typeface="Wingdings 2" pitchFamily="18" charset="2"/>
              <a:buChar char="»"/>
            </a:pPr>
            <a:r>
              <a:rPr lang="fr-FR" sz="1800" b="0" smtClean="0">
                <a:latin typeface="Arial" charset="0"/>
              </a:rPr>
              <a:t>Auditions et Etudes complémentaires : FFMAS, CNEC, Entreprises, professionnels, études académiques sur les PFMP, la VAE</a:t>
            </a:r>
          </a:p>
          <a:p>
            <a:pPr eaLnBrk="1" hangingPunct="1">
              <a:buClr>
                <a:srgbClr val="990000"/>
              </a:buClr>
              <a:buFont typeface="Wingdings 2" pitchFamily="18" charset="2"/>
              <a:buChar char="»"/>
            </a:pPr>
            <a:r>
              <a:rPr lang="fr-FR" sz="1800" b="0" smtClean="0">
                <a:latin typeface="Arial" charset="0"/>
              </a:rPr>
              <a:t>Constitution d’une plate-forme collaborative</a:t>
            </a:r>
          </a:p>
          <a:p>
            <a:pPr eaLnBrk="1" hangingPunct="1">
              <a:buClr>
                <a:srgbClr val="990000"/>
              </a:buClr>
              <a:buFont typeface="Wingdings 2" pitchFamily="18" charset="2"/>
              <a:buChar char="»"/>
            </a:pPr>
            <a:r>
              <a:rPr lang="fr-FR" sz="1800" b="0" smtClean="0">
                <a:latin typeface="Arial" charset="0"/>
              </a:rPr>
              <a:t>Rédaction et présentation d’une note d’opportunité Juin 2010</a:t>
            </a:r>
          </a:p>
          <a:p>
            <a:pPr eaLnBrk="1" hangingPunct="1">
              <a:buClr>
                <a:srgbClr val="990000"/>
              </a:buClr>
              <a:buFont typeface="Wingdings 2" pitchFamily="18" charset="2"/>
              <a:buChar char="»"/>
            </a:pPr>
            <a:r>
              <a:rPr lang="fr-FR" sz="1800" b="0" smtClean="0">
                <a:latin typeface="Arial" charset="0"/>
              </a:rPr>
              <a:t>Constitution du rapport d’opportunité avec les documents annexés</a:t>
            </a:r>
          </a:p>
          <a:p>
            <a:pPr eaLnBrk="1" hangingPunct="1"/>
            <a:endParaRPr lang="fr-FR" sz="1800" smtClean="0"/>
          </a:p>
        </p:txBody>
      </p:sp>
      <p:sp>
        <p:nvSpPr>
          <p:cNvPr id="4" name="Espace réservé du pied de page 3"/>
          <p:cNvSpPr txBox="1">
            <a:spLocks noGrp="1"/>
          </p:cNvSpPr>
          <p:nvPr/>
        </p:nvSpPr>
        <p:spPr>
          <a:xfrm>
            <a:off x="3505200" y="6400800"/>
            <a:ext cx="4724400" cy="274638"/>
          </a:xfrm>
          <a:prstGeom prst="rect">
            <a:avLst/>
          </a:prstGeom>
          <a:noFill/>
        </p:spPr>
        <p:txBody>
          <a:bodyPr anchor="ctr"/>
          <a:lstStyle/>
          <a:p>
            <a:pPr algn="r" fontAlgn="auto">
              <a:spcBef>
                <a:spcPts val="0"/>
              </a:spcBef>
              <a:spcAft>
                <a:spcPts val="0"/>
              </a:spcAft>
              <a:defRPr/>
            </a:pPr>
            <a:r>
              <a:rPr lang="fr-FR" sz="1000" cap="all" spc="200">
                <a:solidFill>
                  <a:schemeClr val="accent6">
                    <a:lumMod val="50000"/>
                  </a:schemeClr>
                </a:solidFill>
                <a:latin typeface="+mn-lt"/>
              </a:rPr>
              <a:t>PNP - Poitiers - 13 &amp; 14 octobre 2011</a:t>
            </a:r>
          </a:p>
        </p:txBody>
      </p:sp>
      <p:sp>
        <p:nvSpPr>
          <p:cNvPr id="5" name="Espace réservé du numéro de diapositive 4"/>
          <p:cNvSpPr txBox="1">
            <a:spLocks noGrp="1"/>
          </p:cNvSpPr>
          <p:nvPr/>
        </p:nvSpPr>
        <p:spPr>
          <a:xfrm>
            <a:off x="8401050" y="6432550"/>
            <a:ext cx="438150" cy="349250"/>
          </a:xfrm>
          <a:prstGeom prst="ellipse">
            <a:avLst/>
          </a:prstGeom>
          <a:noFill/>
          <a:ln w="19050">
            <a:solidFill>
              <a:schemeClr val="bg1">
                <a:lumMod val="65000"/>
              </a:schemeClr>
            </a:solidFill>
          </a:ln>
        </p:spPr>
        <p:txBody>
          <a:bodyPr lIns="9144" tIns="9144" rIns="9144" bIns="9144" anchor="ctr">
            <a:normAutofit lnSpcReduction="10000"/>
          </a:bodyPr>
          <a:lstStyle/>
          <a:p>
            <a:pPr algn="ctr" fontAlgn="auto">
              <a:spcBef>
                <a:spcPts val="0"/>
              </a:spcBef>
              <a:spcAft>
                <a:spcPts val="0"/>
              </a:spcAft>
              <a:defRPr/>
            </a:pPr>
            <a:fld id="{F3D82A1C-211A-4F9A-B5C8-748130A9304F}" type="slidenum">
              <a:rPr lang="fr-FR" sz="1650">
                <a:solidFill>
                  <a:schemeClr val="accent6">
                    <a:lumMod val="50000"/>
                  </a:schemeClr>
                </a:solidFill>
                <a:latin typeface="+mn-lt"/>
              </a:rPr>
              <a:pPr algn="ctr" fontAlgn="auto">
                <a:spcBef>
                  <a:spcPts val="0"/>
                </a:spcBef>
                <a:spcAft>
                  <a:spcPts val="0"/>
                </a:spcAft>
                <a:defRPr/>
              </a:pPr>
              <a:t>5</a:t>
            </a:fld>
            <a:endParaRPr lang="fr-FR" sz="1650" dirty="0">
              <a:solidFill>
                <a:schemeClr val="accent6">
                  <a:lumMod val="50000"/>
                </a:schemeClr>
              </a:solidFill>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re 1"/>
          <p:cNvSpPr>
            <a:spLocks noGrp="1"/>
          </p:cNvSpPr>
          <p:nvPr>
            <p:ph type="title" idx="4294967295"/>
          </p:nvPr>
        </p:nvSpPr>
        <p:spPr/>
        <p:txBody>
          <a:bodyPr/>
          <a:lstStyle/>
          <a:p>
            <a:pPr marL="533400" indent="-533400" algn="r" eaLnBrk="1" hangingPunct="1"/>
            <a:r>
              <a:rPr lang="fr-FR" sz="3200" smtClean="0">
                <a:solidFill>
                  <a:srgbClr val="C00000"/>
                </a:solidFill>
              </a:rPr>
              <a:t>1. L’opportunité de la rénovation</a:t>
            </a:r>
            <a:br>
              <a:rPr lang="fr-FR" sz="3200" smtClean="0">
                <a:solidFill>
                  <a:srgbClr val="C00000"/>
                </a:solidFill>
              </a:rPr>
            </a:br>
            <a:r>
              <a:rPr lang="fr-FR" sz="3200" i="1" smtClean="0">
                <a:solidFill>
                  <a:srgbClr val="C00000"/>
                </a:solidFill>
                <a:latin typeface="Times New Roman" pitchFamily="18" charset="0"/>
              </a:rPr>
              <a:t>Le constat…</a:t>
            </a:r>
            <a:endParaRPr lang="fr-FR" sz="3200" i="1" smtClean="0">
              <a:latin typeface="Times New Roman" pitchFamily="18" charset="0"/>
            </a:endParaRPr>
          </a:p>
        </p:txBody>
      </p:sp>
      <p:sp>
        <p:nvSpPr>
          <p:cNvPr id="15362" name="Espace réservé du contenu 2"/>
          <p:cNvSpPr>
            <a:spLocks noGrp="1"/>
          </p:cNvSpPr>
          <p:nvPr>
            <p:ph idx="4294967295"/>
          </p:nvPr>
        </p:nvSpPr>
        <p:spPr>
          <a:xfrm>
            <a:off x="822325" y="1100138"/>
            <a:ext cx="7521575" cy="4843462"/>
          </a:xfrm>
        </p:spPr>
        <p:txBody>
          <a:bodyPr/>
          <a:lstStyle/>
          <a:p>
            <a:pPr eaLnBrk="1" hangingPunct="1"/>
            <a:endParaRPr lang="fr-FR" sz="2400" smtClean="0">
              <a:latin typeface="Arial" charset="0"/>
            </a:endParaRPr>
          </a:p>
          <a:p>
            <a:pPr eaLnBrk="1" hangingPunct="1"/>
            <a:endParaRPr lang="fr-FR" sz="2400" smtClean="0">
              <a:latin typeface="Arial" charset="0"/>
            </a:endParaRPr>
          </a:p>
          <a:p>
            <a:pPr eaLnBrk="1" hangingPunct="1"/>
            <a:r>
              <a:rPr lang="fr-FR" sz="2400" smtClean="0">
                <a:solidFill>
                  <a:srgbClr val="990000"/>
                </a:solidFill>
                <a:latin typeface="Arial" charset="0"/>
              </a:rPr>
              <a:t>Etat des lieux</a:t>
            </a:r>
          </a:p>
          <a:p>
            <a:pPr eaLnBrk="1" hangingPunct="1">
              <a:buClr>
                <a:srgbClr val="990000"/>
              </a:buClr>
              <a:buFont typeface="Wingdings 2" pitchFamily="18" charset="2"/>
              <a:buChar char="»"/>
            </a:pPr>
            <a:r>
              <a:rPr lang="fr-FR" sz="1800" b="0" smtClean="0">
                <a:latin typeface="Arial" charset="0"/>
              </a:rPr>
              <a:t>Une des filières les plus importantes du second cycle professionnel </a:t>
            </a:r>
          </a:p>
          <a:p>
            <a:pPr eaLnBrk="1" hangingPunct="1">
              <a:buClr>
                <a:srgbClr val="990000"/>
              </a:buClr>
              <a:buFont typeface="Wingdings 2" pitchFamily="18" charset="2"/>
              <a:buChar char="»"/>
            </a:pPr>
            <a:r>
              <a:rPr lang="fr-FR" sz="1800" b="0" smtClean="0">
                <a:latin typeface="Arial" charset="0"/>
              </a:rPr>
              <a:t>Sans pour autant être une filière attractive </a:t>
            </a:r>
          </a:p>
          <a:p>
            <a:pPr eaLnBrk="1" hangingPunct="1">
              <a:buClr>
                <a:srgbClr val="990000"/>
              </a:buClr>
              <a:buFont typeface="Wingdings 2" pitchFamily="18" charset="2"/>
              <a:buChar char="»"/>
            </a:pPr>
            <a:r>
              <a:rPr lang="fr-FR" sz="1800" b="0" smtClean="0">
                <a:latin typeface="Arial" charset="0"/>
              </a:rPr>
              <a:t>Avec une ambition de poursuite d’études en BTS  qui reste aléatoire</a:t>
            </a:r>
          </a:p>
          <a:p>
            <a:pPr eaLnBrk="1" hangingPunct="1">
              <a:buClr>
                <a:srgbClr val="990000"/>
              </a:buClr>
              <a:buFont typeface="Wingdings 2" pitchFamily="18" charset="2"/>
              <a:buChar char="»"/>
            </a:pPr>
            <a:r>
              <a:rPr lang="fr-FR" sz="1800" b="0" smtClean="0">
                <a:latin typeface="Arial" charset="0"/>
              </a:rPr>
              <a:t>Mais qui reste une voie de promotion</a:t>
            </a:r>
          </a:p>
          <a:p>
            <a:pPr eaLnBrk="1" hangingPunct="1"/>
            <a:endParaRPr lang="fr-FR" sz="1800" smtClean="0">
              <a:latin typeface="Arial" charset="0"/>
            </a:endParaRPr>
          </a:p>
        </p:txBody>
      </p:sp>
      <p:sp>
        <p:nvSpPr>
          <p:cNvPr id="4" name="Espace réservé du pied de page 3"/>
          <p:cNvSpPr txBox="1">
            <a:spLocks noGrp="1"/>
          </p:cNvSpPr>
          <p:nvPr/>
        </p:nvSpPr>
        <p:spPr>
          <a:xfrm>
            <a:off x="3505200" y="6400800"/>
            <a:ext cx="4724400" cy="274638"/>
          </a:xfrm>
          <a:prstGeom prst="rect">
            <a:avLst/>
          </a:prstGeom>
          <a:noFill/>
        </p:spPr>
        <p:txBody>
          <a:bodyPr anchor="ctr"/>
          <a:lstStyle/>
          <a:p>
            <a:pPr algn="r" fontAlgn="auto">
              <a:spcBef>
                <a:spcPts val="0"/>
              </a:spcBef>
              <a:spcAft>
                <a:spcPts val="0"/>
              </a:spcAft>
              <a:defRPr/>
            </a:pPr>
            <a:r>
              <a:rPr lang="fr-FR" sz="1000" cap="all" spc="200">
                <a:solidFill>
                  <a:schemeClr val="accent6">
                    <a:lumMod val="50000"/>
                  </a:schemeClr>
                </a:solidFill>
                <a:latin typeface="+mn-lt"/>
              </a:rPr>
              <a:t>PNP - Poitiers - 13 &amp; 14 octobre 2011</a:t>
            </a:r>
          </a:p>
        </p:txBody>
      </p:sp>
      <p:sp>
        <p:nvSpPr>
          <p:cNvPr id="5" name="Espace réservé du numéro de diapositive 4"/>
          <p:cNvSpPr txBox="1">
            <a:spLocks noGrp="1"/>
          </p:cNvSpPr>
          <p:nvPr/>
        </p:nvSpPr>
        <p:spPr>
          <a:xfrm>
            <a:off x="8401050" y="6432550"/>
            <a:ext cx="438150" cy="349250"/>
          </a:xfrm>
          <a:prstGeom prst="ellipse">
            <a:avLst/>
          </a:prstGeom>
          <a:noFill/>
          <a:ln w="19050">
            <a:solidFill>
              <a:schemeClr val="bg1">
                <a:lumMod val="65000"/>
              </a:schemeClr>
            </a:solidFill>
          </a:ln>
        </p:spPr>
        <p:txBody>
          <a:bodyPr lIns="9144" tIns="9144" rIns="9144" bIns="9144" anchor="ctr">
            <a:normAutofit lnSpcReduction="10000"/>
          </a:bodyPr>
          <a:lstStyle/>
          <a:p>
            <a:pPr algn="ctr" fontAlgn="auto">
              <a:spcBef>
                <a:spcPts val="0"/>
              </a:spcBef>
              <a:spcAft>
                <a:spcPts val="0"/>
              </a:spcAft>
              <a:defRPr/>
            </a:pPr>
            <a:fld id="{6DB19501-F0DA-47F2-AF5D-627C759FDD0A}" type="slidenum">
              <a:rPr lang="fr-FR" sz="1650">
                <a:solidFill>
                  <a:schemeClr val="accent6">
                    <a:lumMod val="50000"/>
                  </a:schemeClr>
                </a:solidFill>
                <a:latin typeface="+mn-lt"/>
              </a:rPr>
              <a:pPr algn="ctr" fontAlgn="auto">
                <a:spcBef>
                  <a:spcPts val="0"/>
                </a:spcBef>
                <a:spcAft>
                  <a:spcPts val="0"/>
                </a:spcAft>
                <a:defRPr/>
              </a:pPr>
              <a:t>6</a:t>
            </a:fld>
            <a:endParaRPr lang="fr-FR" sz="1650" dirty="0">
              <a:solidFill>
                <a:schemeClr val="accent6">
                  <a:lumMod val="50000"/>
                </a:schemeClr>
              </a:solidFill>
              <a:latin typeface="+mn-lt"/>
            </a:endParaRPr>
          </a:p>
        </p:txBody>
      </p:sp>
      <p:pic>
        <p:nvPicPr>
          <p:cNvPr id="15365" name="Picture 7" descr="MP900341597[1]">
            <a:hlinkClick r:id="rId2" action="ppaction://hlinkfile"/>
          </p:cNvPr>
          <p:cNvPicPr>
            <a:picLocks noChangeAspect="1" noChangeArrowheads="1"/>
          </p:cNvPicPr>
          <p:nvPr/>
        </p:nvPicPr>
        <p:blipFill>
          <a:blip r:embed="rId3"/>
          <a:srcRect/>
          <a:stretch>
            <a:fillRect/>
          </a:stretch>
        </p:blipFill>
        <p:spPr bwMode="auto">
          <a:xfrm>
            <a:off x="8316913" y="2492375"/>
            <a:ext cx="225425" cy="315913"/>
          </a:xfrm>
          <a:prstGeom prst="rect">
            <a:avLst/>
          </a:prstGeom>
          <a:noFill/>
          <a:ln w="9525">
            <a:noFill/>
            <a:miter lim="800000"/>
            <a:headEnd/>
            <a:tailEnd/>
          </a:ln>
        </p:spPr>
      </p:pic>
      <p:pic>
        <p:nvPicPr>
          <p:cNvPr id="15366" name="Picture 9" descr="MP900341597[1]">
            <a:hlinkClick r:id="rId4" action="ppaction://hlinkfile"/>
          </p:cNvPr>
          <p:cNvPicPr>
            <a:picLocks noChangeAspect="1" noChangeArrowheads="1"/>
          </p:cNvPicPr>
          <p:nvPr/>
        </p:nvPicPr>
        <p:blipFill>
          <a:blip r:embed="rId3"/>
          <a:srcRect/>
          <a:stretch>
            <a:fillRect/>
          </a:stretch>
        </p:blipFill>
        <p:spPr bwMode="auto">
          <a:xfrm>
            <a:off x="8243888" y="3284538"/>
            <a:ext cx="225425" cy="315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re 1"/>
          <p:cNvSpPr>
            <a:spLocks noGrp="1"/>
          </p:cNvSpPr>
          <p:nvPr>
            <p:ph type="title" idx="4294967295"/>
          </p:nvPr>
        </p:nvSpPr>
        <p:spPr/>
        <p:txBody>
          <a:bodyPr/>
          <a:lstStyle/>
          <a:p>
            <a:pPr marL="533400" indent="-533400" algn="r" eaLnBrk="1" hangingPunct="1"/>
            <a:r>
              <a:rPr lang="fr-FR" sz="3200" smtClean="0">
                <a:solidFill>
                  <a:srgbClr val="C00000"/>
                </a:solidFill>
              </a:rPr>
              <a:t>1. L’opportunité de la rénovation</a:t>
            </a:r>
            <a:br>
              <a:rPr lang="fr-FR" sz="3200" smtClean="0">
                <a:solidFill>
                  <a:srgbClr val="C00000"/>
                </a:solidFill>
              </a:rPr>
            </a:br>
            <a:r>
              <a:rPr lang="fr-FR" sz="3200" i="1" smtClean="0">
                <a:solidFill>
                  <a:srgbClr val="C00000"/>
                </a:solidFill>
                <a:latin typeface="Times New Roman" pitchFamily="18" charset="0"/>
              </a:rPr>
              <a:t>Le constat…</a:t>
            </a:r>
            <a:endParaRPr lang="fr-FR" sz="3200" i="1" smtClean="0">
              <a:latin typeface="Times New Roman" pitchFamily="18" charset="0"/>
            </a:endParaRPr>
          </a:p>
        </p:txBody>
      </p:sp>
      <p:sp>
        <p:nvSpPr>
          <p:cNvPr id="16386" name="Espace réservé du contenu 2"/>
          <p:cNvSpPr>
            <a:spLocks noGrp="1"/>
          </p:cNvSpPr>
          <p:nvPr>
            <p:ph idx="4294967295"/>
          </p:nvPr>
        </p:nvSpPr>
        <p:spPr>
          <a:xfrm>
            <a:off x="822325" y="1100138"/>
            <a:ext cx="7521575" cy="4843462"/>
          </a:xfrm>
        </p:spPr>
        <p:txBody>
          <a:bodyPr/>
          <a:lstStyle/>
          <a:p>
            <a:pPr eaLnBrk="1" hangingPunct="1"/>
            <a:endParaRPr lang="fr-FR" sz="2400" smtClean="0">
              <a:latin typeface="Arial" charset="0"/>
            </a:endParaRPr>
          </a:p>
          <a:p>
            <a:pPr eaLnBrk="1" hangingPunct="1"/>
            <a:endParaRPr lang="fr-FR" sz="2400" smtClean="0">
              <a:latin typeface="Arial" charset="0"/>
            </a:endParaRPr>
          </a:p>
          <a:p>
            <a:pPr eaLnBrk="1" hangingPunct="1"/>
            <a:r>
              <a:rPr lang="fr-FR" sz="2400" smtClean="0">
                <a:solidFill>
                  <a:srgbClr val="990000"/>
                </a:solidFill>
                <a:latin typeface="Arial" charset="0"/>
              </a:rPr>
              <a:t>Etat des lieux</a:t>
            </a:r>
          </a:p>
          <a:p>
            <a:pPr eaLnBrk="1" hangingPunct="1">
              <a:buClr>
                <a:srgbClr val="990000"/>
              </a:buClr>
              <a:buFont typeface="Wingdings 2" pitchFamily="18" charset="2"/>
              <a:buChar char="»"/>
            </a:pPr>
            <a:r>
              <a:rPr lang="fr-FR" sz="1800" b="0" smtClean="0">
                <a:latin typeface="Arial" charset="0"/>
              </a:rPr>
              <a:t>La primo-insertion reste problématique </a:t>
            </a:r>
          </a:p>
          <a:p>
            <a:pPr eaLnBrk="1" hangingPunct="1">
              <a:buClr>
                <a:srgbClr val="990000"/>
              </a:buClr>
              <a:buFont typeface="Wingdings 2" pitchFamily="18" charset="2"/>
              <a:buChar char="»"/>
            </a:pPr>
            <a:r>
              <a:rPr lang="fr-FR" sz="1800" b="0" smtClean="0">
                <a:latin typeface="Arial" charset="0"/>
              </a:rPr>
              <a:t>Tout comme l’insertion durable </a:t>
            </a:r>
          </a:p>
          <a:p>
            <a:pPr eaLnBrk="1" hangingPunct="1">
              <a:buClr>
                <a:srgbClr val="990000"/>
              </a:buClr>
              <a:buFont typeface="Wingdings 2" pitchFamily="18" charset="2"/>
              <a:buChar char="»"/>
            </a:pPr>
            <a:r>
              <a:rPr lang="fr-FR" sz="1800" b="0" smtClean="0">
                <a:latin typeface="Arial" charset="0"/>
              </a:rPr>
              <a:t>Avec une forte concurrence du niveau III</a:t>
            </a:r>
          </a:p>
          <a:p>
            <a:pPr eaLnBrk="1" hangingPunct="1">
              <a:buClr>
                <a:srgbClr val="990000"/>
              </a:buClr>
              <a:buFont typeface="Wingdings 2" pitchFamily="18" charset="2"/>
              <a:buChar char="»"/>
            </a:pPr>
            <a:r>
              <a:rPr lang="fr-FR" sz="1800" b="0" smtClean="0">
                <a:latin typeface="Arial" charset="0"/>
              </a:rPr>
              <a:t>Et une grande dispersion des emplois occupés</a:t>
            </a:r>
          </a:p>
        </p:txBody>
      </p:sp>
      <p:sp>
        <p:nvSpPr>
          <p:cNvPr id="4" name="Espace réservé du pied de page 3"/>
          <p:cNvSpPr txBox="1">
            <a:spLocks noGrp="1"/>
          </p:cNvSpPr>
          <p:nvPr/>
        </p:nvSpPr>
        <p:spPr>
          <a:xfrm>
            <a:off x="3505200" y="6400800"/>
            <a:ext cx="4724400" cy="274638"/>
          </a:xfrm>
          <a:prstGeom prst="rect">
            <a:avLst/>
          </a:prstGeom>
          <a:noFill/>
        </p:spPr>
        <p:txBody>
          <a:bodyPr anchor="ctr"/>
          <a:lstStyle/>
          <a:p>
            <a:pPr algn="r" fontAlgn="auto">
              <a:spcBef>
                <a:spcPts val="0"/>
              </a:spcBef>
              <a:spcAft>
                <a:spcPts val="0"/>
              </a:spcAft>
              <a:defRPr/>
            </a:pPr>
            <a:r>
              <a:rPr lang="fr-FR" sz="1000" cap="all" spc="200">
                <a:solidFill>
                  <a:schemeClr val="accent6">
                    <a:lumMod val="50000"/>
                  </a:schemeClr>
                </a:solidFill>
                <a:latin typeface="+mn-lt"/>
              </a:rPr>
              <a:t>PNP - Poitiers - 13 &amp; 14 octobre 2011</a:t>
            </a:r>
          </a:p>
        </p:txBody>
      </p:sp>
      <p:sp>
        <p:nvSpPr>
          <p:cNvPr id="5" name="Espace réservé du numéro de diapositive 4"/>
          <p:cNvSpPr txBox="1">
            <a:spLocks noGrp="1"/>
          </p:cNvSpPr>
          <p:nvPr/>
        </p:nvSpPr>
        <p:spPr>
          <a:xfrm>
            <a:off x="8401050" y="6432550"/>
            <a:ext cx="438150" cy="349250"/>
          </a:xfrm>
          <a:prstGeom prst="ellipse">
            <a:avLst/>
          </a:prstGeom>
          <a:noFill/>
          <a:ln w="19050">
            <a:solidFill>
              <a:schemeClr val="bg1">
                <a:lumMod val="65000"/>
              </a:schemeClr>
            </a:solidFill>
          </a:ln>
        </p:spPr>
        <p:txBody>
          <a:bodyPr lIns="9144" tIns="9144" rIns="9144" bIns="9144" anchor="ctr">
            <a:normAutofit lnSpcReduction="10000"/>
          </a:bodyPr>
          <a:lstStyle/>
          <a:p>
            <a:pPr algn="ctr" fontAlgn="auto">
              <a:spcBef>
                <a:spcPts val="0"/>
              </a:spcBef>
              <a:spcAft>
                <a:spcPts val="0"/>
              </a:spcAft>
              <a:defRPr/>
            </a:pPr>
            <a:fld id="{A8E6038C-C019-4975-B3CB-4423FF987FDC}" type="slidenum">
              <a:rPr lang="fr-FR" sz="1650">
                <a:solidFill>
                  <a:schemeClr val="accent6">
                    <a:lumMod val="50000"/>
                  </a:schemeClr>
                </a:solidFill>
                <a:latin typeface="+mn-lt"/>
              </a:rPr>
              <a:pPr algn="ctr" fontAlgn="auto">
                <a:spcBef>
                  <a:spcPts val="0"/>
                </a:spcBef>
                <a:spcAft>
                  <a:spcPts val="0"/>
                </a:spcAft>
                <a:defRPr/>
              </a:pPr>
              <a:t>7</a:t>
            </a:fld>
            <a:endParaRPr lang="fr-FR" sz="1650" dirty="0">
              <a:solidFill>
                <a:schemeClr val="accent6">
                  <a:lumMod val="50000"/>
                </a:schemeClr>
              </a:solidFill>
              <a:latin typeface="+mn-lt"/>
            </a:endParaRPr>
          </a:p>
        </p:txBody>
      </p:sp>
      <p:pic>
        <p:nvPicPr>
          <p:cNvPr id="16389" name="Picture 9" descr="MP900341597[1]">
            <a:hlinkClick r:id="rId2" action="ppaction://hlinkfile"/>
          </p:cNvPr>
          <p:cNvPicPr>
            <a:picLocks noChangeAspect="1" noChangeArrowheads="1"/>
          </p:cNvPicPr>
          <p:nvPr/>
        </p:nvPicPr>
        <p:blipFill>
          <a:blip r:embed="rId3"/>
          <a:srcRect/>
          <a:stretch>
            <a:fillRect/>
          </a:stretch>
        </p:blipFill>
        <p:spPr bwMode="auto">
          <a:xfrm>
            <a:off x="5508625" y="2492375"/>
            <a:ext cx="225425" cy="315913"/>
          </a:xfrm>
          <a:prstGeom prst="rect">
            <a:avLst/>
          </a:prstGeom>
          <a:noFill/>
          <a:ln w="9525">
            <a:noFill/>
            <a:miter lim="800000"/>
            <a:headEnd/>
            <a:tailEnd/>
          </a:ln>
        </p:spPr>
      </p:pic>
      <p:pic>
        <p:nvPicPr>
          <p:cNvPr id="16390" name="Picture 9" descr="MP900341597[1]">
            <a:hlinkClick r:id="rId4" action="ppaction://hlinkfile"/>
          </p:cNvPr>
          <p:cNvPicPr>
            <a:picLocks noChangeAspect="1" noChangeArrowheads="1"/>
          </p:cNvPicPr>
          <p:nvPr/>
        </p:nvPicPr>
        <p:blipFill>
          <a:blip r:embed="rId3"/>
          <a:srcRect/>
          <a:stretch>
            <a:fillRect/>
          </a:stretch>
        </p:blipFill>
        <p:spPr bwMode="auto">
          <a:xfrm>
            <a:off x="6516688" y="3213100"/>
            <a:ext cx="225425" cy="315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Espace réservé du contenu 2"/>
          <p:cNvSpPr txBox="1">
            <a:spLocks/>
          </p:cNvSpPr>
          <p:nvPr/>
        </p:nvSpPr>
        <p:spPr bwMode="auto">
          <a:xfrm>
            <a:off x="468313" y="1916113"/>
            <a:ext cx="8229600" cy="1944687"/>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a:solidFill>
                  <a:srgbClr val="990000"/>
                </a:solidFill>
              </a:rPr>
              <a:t>Des métiers qui évoluent en profondeur</a:t>
            </a:r>
          </a:p>
          <a:p>
            <a:pPr marL="273050" indent="-273050">
              <a:spcBef>
                <a:spcPts val="600"/>
              </a:spcBef>
              <a:buClr>
                <a:srgbClr val="C00000"/>
              </a:buClr>
              <a:buSzPct val="76000"/>
              <a:buFont typeface="Wingdings 2" pitchFamily="18" charset="2"/>
              <a:buNone/>
            </a:pPr>
            <a:endParaRPr lang="fr-FR" sz="2400">
              <a:solidFill>
                <a:srgbClr val="990000"/>
              </a:solidFill>
            </a:endParaRPr>
          </a:p>
          <a:p>
            <a:pPr marL="273050" indent="-273050">
              <a:spcBef>
                <a:spcPts val="600"/>
              </a:spcBef>
              <a:buClr>
                <a:srgbClr val="C00000"/>
              </a:buClr>
              <a:buSzPct val="76000"/>
              <a:buFont typeface="Wingdings 2" pitchFamily="18" charset="2"/>
              <a:buChar char="»"/>
            </a:pPr>
            <a:r>
              <a:rPr lang="fr-FR">
                <a:solidFill>
                  <a:srgbClr val="28374A"/>
                </a:solidFill>
              </a:rPr>
              <a:t>L’approche « métier » est difficile au regard de la « multifonctionnalité » exigée; l’approche par les « activités » est plus pertinente mais la transversalité pose question</a:t>
            </a:r>
          </a:p>
          <a:p>
            <a:pPr marL="273050" indent="-273050">
              <a:spcBef>
                <a:spcPts val="600"/>
              </a:spcBef>
              <a:buClr>
                <a:srgbClr val="C00000"/>
              </a:buClr>
              <a:buSzPct val="76000"/>
              <a:buFont typeface="Wingdings 2" pitchFamily="18" charset="2"/>
              <a:buChar char="»"/>
            </a:pPr>
            <a:r>
              <a:rPr lang="fr-FR">
                <a:solidFill>
                  <a:srgbClr val="28374A"/>
                </a:solidFill>
              </a:rPr>
              <a:t> Interventions sur des processus d’Information, de gestion, commerciaux, de communication</a:t>
            </a:r>
          </a:p>
          <a:p>
            <a:pPr marL="273050" indent="-273050">
              <a:spcBef>
                <a:spcPts val="600"/>
              </a:spcBef>
              <a:buClr>
                <a:srgbClr val="C00000"/>
              </a:buClr>
              <a:buSzPct val="76000"/>
              <a:buFont typeface="Wingdings 2" pitchFamily="18" charset="2"/>
              <a:buChar char="»"/>
            </a:pPr>
            <a:r>
              <a:rPr lang="fr-FR">
                <a:solidFill>
                  <a:srgbClr val="28374A"/>
                </a:solidFill>
              </a:rPr>
              <a:t>La dimension « interface » exige une professionnalité relationnelle</a:t>
            </a:r>
          </a:p>
          <a:p>
            <a:pPr marL="273050" indent="-273050">
              <a:spcBef>
                <a:spcPts val="600"/>
              </a:spcBef>
              <a:buClr>
                <a:srgbClr val="C00000"/>
              </a:buClr>
              <a:buSzPct val="76000"/>
              <a:buFont typeface="Wingdings 2" pitchFamily="18" charset="2"/>
              <a:buChar char="»"/>
            </a:pPr>
            <a:r>
              <a:rPr lang="fr-FR">
                <a:solidFill>
                  <a:srgbClr val="28374A"/>
                </a:solidFill>
              </a:rPr>
              <a:t>Intégration d’une « culture quantitative » pour traiter l’information de gestion au service de la décision</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7F94F3F1-279E-469D-9435-CA80C090F735}" type="slidenum">
              <a:rPr lang="fr-FR" sz="1400">
                <a:solidFill>
                  <a:schemeClr val="tx2"/>
                </a:solidFill>
                <a:latin typeface="+mn-lt"/>
              </a:rPr>
              <a:pPr algn="r" fontAlgn="auto">
                <a:spcBef>
                  <a:spcPts val="0"/>
                </a:spcBef>
                <a:spcAft>
                  <a:spcPts val="0"/>
                </a:spcAft>
                <a:defRPr/>
              </a:pPr>
              <a:t>8</a:t>
            </a:fld>
            <a:endParaRPr lang="fr-FR" sz="1400" dirty="0">
              <a:solidFill>
                <a:schemeClr val="tx2"/>
              </a:solidFill>
              <a:latin typeface="+mn-lt"/>
            </a:endParaRPr>
          </a:p>
        </p:txBody>
      </p:sp>
      <p:sp>
        <p:nvSpPr>
          <p:cNvPr id="17411" name="Titre 1"/>
          <p:cNvSpPr>
            <a:spLocks/>
          </p:cNvSpPr>
          <p:nvPr/>
        </p:nvSpPr>
        <p:spPr bwMode="auto">
          <a:xfrm>
            <a:off x="395288" y="1341438"/>
            <a:ext cx="8353425" cy="504825"/>
          </a:xfrm>
          <a:prstGeom prst="rect">
            <a:avLst/>
          </a:prstGeom>
          <a:noFill/>
          <a:ln w="9525">
            <a:noFill/>
            <a:miter lim="800000"/>
            <a:headEnd/>
            <a:tailEnd/>
          </a:ln>
        </p:spPr>
        <p:txBody>
          <a:bodyPr/>
          <a:lstStyle/>
          <a:p>
            <a:endParaRPr lang="fr-FR" sz="2400" i="1">
              <a:solidFill>
                <a:srgbClr val="F50B0B"/>
              </a:solidFill>
              <a:latin typeface="Franklin Gothic Medium" pitchFamily="34" charset="0"/>
            </a:endParaRPr>
          </a:p>
        </p:txBody>
      </p:sp>
      <p:sp>
        <p:nvSpPr>
          <p:cNvPr id="17412" name="Titre 1"/>
          <p:cNvSpPr>
            <a:spLocks/>
          </p:cNvSpPr>
          <p:nvPr/>
        </p:nvSpPr>
        <p:spPr bwMode="auto">
          <a:xfrm>
            <a:off x="755650" y="620713"/>
            <a:ext cx="7521575" cy="549275"/>
          </a:xfrm>
          <a:prstGeom prst="rect">
            <a:avLst/>
          </a:prstGeom>
          <a:noFill/>
          <a:ln w="9525">
            <a:noFill/>
            <a:miter lim="800000"/>
            <a:headEnd/>
            <a:tailEnd/>
          </a:ln>
        </p:spPr>
        <p:txBody>
          <a:bodyPr anchor="ctr"/>
          <a:lstStyle/>
          <a:p>
            <a:pPr marL="533400" indent="-533400" algn="r">
              <a:buFontTx/>
              <a:buAutoNum type="arabicPeriod"/>
            </a:pPr>
            <a:r>
              <a:rPr lang="fr-FR" sz="3200">
                <a:solidFill>
                  <a:srgbClr val="C00000"/>
                </a:solidFill>
                <a:latin typeface="Franklin Gothic Medium" pitchFamily="34" charset="0"/>
              </a:rPr>
              <a:t>L’opportunité de la rénovation</a:t>
            </a:r>
            <a:br>
              <a:rPr lang="fr-FR" sz="3200">
                <a:solidFill>
                  <a:srgbClr val="C00000"/>
                </a:solidFill>
                <a:latin typeface="Franklin Gothic Medium" pitchFamily="34" charset="0"/>
              </a:rPr>
            </a:br>
            <a:r>
              <a:rPr lang="fr-FR" sz="2400" i="1">
                <a:solidFill>
                  <a:srgbClr val="990000"/>
                </a:solidFill>
                <a:latin typeface="Times New Roman" pitchFamily="18" charset="0"/>
              </a:rPr>
              <a:t>La définition du métier de gestionnaire administratif</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u contenu 2"/>
          <p:cNvSpPr txBox="1">
            <a:spLocks/>
          </p:cNvSpPr>
          <p:nvPr/>
        </p:nvSpPr>
        <p:spPr bwMode="auto">
          <a:xfrm>
            <a:off x="468313" y="1916113"/>
            <a:ext cx="8229600" cy="1944687"/>
          </a:xfrm>
          <a:prstGeom prst="rect">
            <a:avLst/>
          </a:prstGeom>
          <a:noFill/>
          <a:ln w="9525">
            <a:noFill/>
            <a:miter lim="800000"/>
            <a:headEnd/>
            <a:tailEnd/>
          </a:ln>
        </p:spPr>
        <p:txBody>
          <a:bodyPr/>
          <a:lstStyle/>
          <a:p>
            <a:pPr marL="273050" indent="-273050">
              <a:spcBef>
                <a:spcPts val="600"/>
              </a:spcBef>
              <a:buClr>
                <a:srgbClr val="C00000"/>
              </a:buClr>
              <a:buSzPct val="76000"/>
              <a:buFont typeface="Wingdings 2" pitchFamily="18" charset="2"/>
              <a:buNone/>
            </a:pPr>
            <a:r>
              <a:rPr lang="fr-FR" sz="2400">
                <a:solidFill>
                  <a:srgbClr val="990000"/>
                </a:solidFill>
              </a:rPr>
              <a:t>Des métiers fortement liés aux contextes d’activité</a:t>
            </a:r>
          </a:p>
          <a:p>
            <a:pPr marL="273050" indent="-273050">
              <a:spcBef>
                <a:spcPts val="600"/>
              </a:spcBef>
              <a:buClr>
                <a:srgbClr val="C00000"/>
              </a:buClr>
              <a:buSzPct val="76000"/>
              <a:buFont typeface="Wingdings 2" pitchFamily="18" charset="2"/>
              <a:buNone/>
            </a:pPr>
            <a:endParaRPr lang="fr-FR" sz="2400">
              <a:solidFill>
                <a:srgbClr val="990000"/>
              </a:solidFill>
            </a:endParaRPr>
          </a:p>
          <a:p>
            <a:pPr marL="273050" indent="-273050">
              <a:spcBef>
                <a:spcPts val="600"/>
              </a:spcBef>
              <a:buClr>
                <a:srgbClr val="C00000"/>
              </a:buClr>
              <a:buSzPct val="76000"/>
              <a:buFont typeface="Wingdings 2" pitchFamily="18" charset="2"/>
              <a:buChar char="»"/>
            </a:pPr>
            <a:r>
              <a:rPr lang="fr-FR">
                <a:solidFill>
                  <a:srgbClr val="28374A"/>
                </a:solidFill>
              </a:rPr>
              <a:t>Le cas de la fonction territoriale</a:t>
            </a:r>
          </a:p>
          <a:p>
            <a:pPr marL="273050" indent="-273050">
              <a:spcBef>
                <a:spcPts val="600"/>
              </a:spcBef>
              <a:buClr>
                <a:srgbClr val="C00000"/>
              </a:buClr>
              <a:buSzPct val="76000"/>
              <a:buFont typeface="Wingdings 2" pitchFamily="18" charset="2"/>
              <a:buChar char="»"/>
            </a:pPr>
            <a:r>
              <a:rPr lang="fr-FR">
                <a:solidFill>
                  <a:srgbClr val="28374A"/>
                </a:solidFill>
              </a:rPr>
              <a:t>En fonction de la taille</a:t>
            </a:r>
          </a:p>
          <a:p>
            <a:pPr marL="273050" indent="-273050">
              <a:spcBef>
                <a:spcPts val="600"/>
              </a:spcBef>
              <a:buClr>
                <a:srgbClr val="C00000"/>
              </a:buClr>
              <a:buSzPct val="76000"/>
              <a:buFont typeface="Wingdings 2" pitchFamily="18" charset="2"/>
              <a:buChar char="»"/>
            </a:pPr>
            <a:r>
              <a:rPr lang="fr-FR">
                <a:solidFill>
                  <a:srgbClr val="28374A"/>
                </a:solidFill>
              </a:rPr>
              <a:t>Emergence d’une « méta-compétence » d’appropriation des contextes</a:t>
            </a:r>
          </a:p>
        </p:txBody>
      </p:sp>
      <p:sp>
        <p:nvSpPr>
          <p:cNvPr id="6" name="Espace réservé du numéro de diapositive 5"/>
          <p:cNvSpPr txBox="1">
            <a:spLocks noGrp="1"/>
          </p:cNvSpPr>
          <p:nvPr/>
        </p:nvSpPr>
        <p:spPr>
          <a:xfrm>
            <a:off x="7786688" y="6500813"/>
            <a:ext cx="981075" cy="357187"/>
          </a:xfrm>
          <a:prstGeom prst="rect">
            <a:avLst/>
          </a:prstGeom>
          <a:noFill/>
        </p:spPr>
        <p:txBody>
          <a:bodyPr/>
          <a:lstStyle/>
          <a:p>
            <a:pPr algn="r" fontAlgn="auto">
              <a:spcBef>
                <a:spcPts val="0"/>
              </a:spcBef>
              <a:spcAft>
                <a:spcPts val="0"/>
              </a:spcAft>
              <a:defRPr/>
            </a:pPr>
            <a:fld id="{03CD77F6-35A1-4CBC-8427-35671E4D2080}" type="slidenum">
              <a:rPr lang="fr-FR" sz="1400">
                <a:solidFill>
                  <a:schemeClr val="tx2"/>
                </a:solidFill>
                <a:latin typeface="+mn-lt"/>
              </a:rPr>
              <a:pPr algn="r" fontAlgn="auto">
                <a:spcBef>
                  <a:spcPts val="0"/>
                </a:spcBef>
                <a:spcAft>
                  <a:spcPts val="0"/>
                </a:spcAft>
                <a:defRPr/>
              </a:pPr>
              <a:t>9</a:t>
            </a:fld>
            <a:endParaRPr lang="fr-FR" sz="1400" dirty="0">
              <a:solidFill>
                <a:schemeClr val="tx2"/>
              </a:solidFill>
              <a:latin typeface="+mn-lt"/>
            </a:endParaRPr>
          </a:p>
        </p:txBody>
      </p:sp>
      <p:sp>
        <p:nvSpPr>
          <p:cNvPr id="19459" name="Titre 1"/>
          <p:cNvSpPr>
            <a:spLocks/>
          </p:cNvSpPr>
          <p:nvPr/>
        </p:nvSpPr>
        <p:spPr bwMode="auto">
          <a:xfrm>
            <a:off x="395288" y="1341438"/>
            <a:ext cx="8353425" cy="504825"/>
          </a:xfrm>
          <a:prstGeom prst="rect">
            <a:avLst/>
          </a:prstGeom>
          <a:noFill/>
          <a:ln w="9525">
            <a:noFill/>
            <a:miter lim="800000"/>
            <a:headEnd/>
            <a:tailEnd/>
          </a:ln>
        </p:spPr>
        <p:txBody>
          <a:bodyPr/>
          <a:lstStyle/>
          <a:p>
            <a:endParaRPr lang="fr-FR" sz="2400" i="1">
              <a:solidFill>
                <a:srgbClr val="F50B0B"/>
              </a:solidFill>
              <a:latin typeface="Franklin Gothic Medium" pitchFamily="34" charset="0"/>
            </a:endParaRPr>
          </a:p>
        </p:txBody>
      </p:sp>
      <p:sp>
        <p:nvSpPr>
          <p:cNvPr id="19460" name="Titre 1"/>
          <p:cNvSpPr>
            <a:spLocks/>
          </p:cNvSpPr>
          <p:nvPr/>
        </p:nvSpPr>
        <p:spPr bwMode="auto">
          <a:xfrm>
            <a:off x="755650" y="620713"/>
            <a:ext cx="7521575" cy="549275"/>
          </a:xfrm>
          <a:prstGeom prst="rect">
            <a:avLst/>
          </a:prstGeom>
          <a:noFill/>
          <a:ln w="9525">
            <a:noFill/>
            <a:miter lim="800000"/>
            <a:headEnd/>
            <a:tailEnd/>
          </a:ln>
        </p:spPr>
        <p:txBody>
          <a:bodyPr anchor="ctr"/>
          <a:lstStyle/>
          <a:p>
            <a:pPr marL="533400" indent="-533400" algn="r">
              <a:buFontTx/>
              <a:buAutoNum type="arabicPeriod"/>
            </a:pPr>
            <a:r>
              <a:rPr lang="fr-FR" sz="3200">
                <a:solidFill>
                  <a:srgbClr val="C00000"/>
                </a:solidFill>
                <a:latin typeface="Franklin Gothic Medium" pitchFamily="34" charset="0"/>
              </a:rPr>
              <a:t>L’opportunité de la rénovation</a:t>
            </a:r>
            <a:br>
              <a:rPr lang="fr-FR" sz="3200">
                <a:solidFill>
                  <a:srgbClr val="C00000"/>
                </a:solidFill>
                <a:latin typeface="Franklin Gothic Medium" pitchFamily="34" charset="0"/>
              </a:rPr>
            </a:br>
            <a:r>
              <a:rPr lang="fr-FR" sz="2400" i="1">
                <a:solidFill>
                  <a:srgbClr val="990000"/>
                </a:solidFill>
                <a:latin typeface="Times New Roman" pitchFamily="18" charset="0"/>
              </a:rPr>
              <a:t>La définition du métier de gestionnaire administratif</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270</TotalTime>
  <Words>6791</Words>
  <Application>Microsoft Office PowerPoint</Application>
  <PresentationFormat>On-screen Show (4:3)</PresentationFormat>
  <Paragraphs>1014</Paragraphs>
  <Slides>43</Slides>
  <Notes>32</Notes>
  <HiddenSlides>0</HiddenSlides>
  <MMClips>0</MMClips>
  <ScaleCrop>false</ScaleCrop>
  <HeadingPairs>
    <vt:vector size="6" baseType="variant">
      <vt:variant>
        <vt:lpstr>Polices utilisées</vt:lpstr>
      </vt:variant>
      <vt:variant>
        <vt:i4>11</vt:i4>
      </vt:variant>
      <vt:variant>
        <vt:lpstr>Modèle de conception</vt:lpstr>
      </vt:variant>
      <vt:variant>
        <vt:i4>8</vt:i4>
      </vt:variant>
      <vt:variant>
        <vt:lpstr>Titres des diapositives</vt:lpstr>
      </vt:variant>
      <vt:variant>
        <vt:i4>43</vt:i4>
      </vt:variant>
    </vt:vector>
  </HeadingPairs>
  <TitlesOfParts>
    <vt:vector size="62" baseType="lpstr">
      <vt:lpstr>Arial</vt:lpstr>
      <vt:lpstr>Franklin Gothic Medium</vt:lpstr>
      <vt:lpstr>Franklin Gothic Book</vt:lpstr>
      <vt:lpstr>Wingdings</vt:lpstr>
      <vt:lpstr>Calibri</vt:lpstr>
      <vt:lpstr>Tunga</vt:lpstr>
      <vt:lpstr>Wingdings 2</vt:lpstr>
      <vt:lpstr>Times New Roman</vt:lpstr>
      <vt:lpstr>Century</vt:lpstr>
      <vt:lpstr>Arial Narrow</vt:lpstr>
      <vt:lpstr>Garamond</vt:lpstr>
      <vt:lpstr>Angles</vt:lpstr>
      <vt:lpstr>Angles</vt:lpstr>
      <vt:lpstr>Angles</vt:lpstr>
      <vt:lpstr>Angles</vt:lpstr>
      <vt:lpstr>Angles</vt:lpstr>
      <vt:lpstr>Angles</vt:lpstr>
      <vt:lpstr>Angles</vt:lpstr>
      <vt:lpstr>Angles</vt:lpstr>
      <vt:lpstr>Baccalauréat professionnel Gestion -- Administration</vt:lpstr>
      <vt:lpstr>Le projet</vt:lpstr>
      <vt:lpstr>1. L’opportunité de la rénovation</vt:lpstr>
      <vt:lpstr>1. L’opportunité de la rénovation</vt:lpstr>
      <vt:lpstr>1. L’opportunité de la rénovation</vt:lpstr>
      <vt:lpstr>1. L’opportunité de la rénovation Le constat…</vt:lpstr>
      <vt:lpstr>1. L’opportunité de la rénovation Le constat…</vt:lpstr>
      <vt:lpstr>Diapositive 8</vt:lpstr>
      <vt:lpstr>Diapositive 9</vt:lpstr>
      <vt:lpstr>Diapositive 10</vt:lpstr>
      <vt:lpstr>Diapositive 11</vt:lpstr>
      <vt:lpstr>Diapositive 12</vt:lpstr>
      <vt:lpstr>Diapositive 13</vt:lpstr>
      <vt:lpstr>2. Les ambitions de la rénovation Vers une revalorisation de la filière administrative…</vt:lpstr>
      <vt:lpstr>3. Le projet de référentiel une réponse au cahier des charges</vt:lpstr>
      <vt:lpstr>Diapositive 16</vt:lpstr>
      <vt:lpstr>3. Le projet de référentiel Cohérence, lisibilité et pragmatisme</vt:lpstr>
      <vt:lpstr>3. Le projet de référentiel  Les compétences</vt:lpstr>
      <vt:lpstr>Diapositive 19</vt:lpstr>
      <vt:lpstr>Diapositive 20</vt:lpstr>
      <vt:lpstr>Diapositive 21</vt:lpstr>
      <vt:lpstr>Diapositive 22</vt:lpstr>
      <vt:lpstr>Diapositive 23</vt:lpstr>
      <vt:lpstr>Diapositive 24</vt:lpstr>
      <vt:lpstr>Diapositive 25</vt:lpstr>
      <vt:lpstr>Diapositive 26</vt:lpstr>
      <vt:lpstr>Diapositive 27</vt:lpstr>
      <vt:lpstr>L’évaluation des compétences</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lpstr>Diapositive 43</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Simon</dc:creator>
  <cp:keywords/>
  <dc:description/>
  <cp:lastModifiedBy>Didier MICHEL</cp:lastModifiedBy>
  <cp:revision>15</cp:revision>
  <dcterms:created xsi:type="dcterms:W3CDTF">2011-09-19T07:45:51Z</dcterms:created>
  <dcterms:modified xsi:type="dcterms:W3CDTF">2011-10-18T06:18:31Z</dcterms:modified>
  <cp:category/>
</cp:coreProperties>
</file>